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328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5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5926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7296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5335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0294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154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436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64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73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615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296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55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36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427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330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7/7/2022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18203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Gastric Residual</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76679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Check or not to Check</a:t>
            </a:r>
            <a:endParaRPr lang="en-US" dirty="0"/>
          </a:p>
        </p:txBody>
      </p:sp>
      <p:sp>
        <p:nvSpPr>
          <p:cNvPr id="3" name="Content Placeholder 2"/>
          <p:cNvSpPr>
            <a:spLocks noGrp="1"/>
          </p:cNvSpPr>
          <p:nvPr>
            <p:ph idx="1"/>
          </p:nvPr>
        </p:nvSpPr>
        <p:spPr/>
        <p:txBody>
          <a:bodyPr>
            <a:normAutofit/>
          </a:bodyPr>
          <a:lstStyle/>
          <a:p>
            <a:r>
              <a:rPr lang="en-US" sz="2400" dirty="0" smtClean="0"/>
              <a:t>Gastric residuals will no longer be routinely checked to monitor feeding tolerance nor will they be part of routine patient documentation.</a:t>
            </a:r>
          </a:p>
          <a:p>
            <a:r>
              <a:rPr lang="en-US" sz="2400" b="1" i="1" u="sng" dirty="0"/>
              <a:t>Does a large gastric residual indicate feeding intolerance?</a:t>
            </a:r>
            <a:r>
              <a:rPr lang="en-US" sz="2400" dirty="0"/>
              <a:t> No! Gastric residuals are expected in preterm infants- they are physiologic not pathologic. The disorganized and slow motility of premature infants contributes to delayed gastric emptying and increased gastric residuals.</a:t>
            </a:r>
          </a:p>
        </p:txBody>
      </p:sp>
    </p:spTree>
    <p:extLst>
      <p:ext uri="{BB962C8B-B14F-4D97-AF65-F5344CB8AC3E}">
        <p14:creationId xmlns:p14="http://schemas.microsoft.com/office/powerpoint/2010/main" val="1627964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it matter if I check residuals?</a:t>
            </a:r>
            <a:endParaRPr lang="en-US" dirty="0"/>
          </a:p>
        </p:txBody>
      </p:sp>
      <p:sp>
        <p:nvSpPr>
          <p:cNvPr id="3" name="Content Placeholder 2"/>
          <p:cNvSpPr>
            <a:spLocks noGrp="1"/>
          </p:cNvSpPr>
          <p:nvPr>
            <p:ph idx="1"/>
          </p:nvPr>
        </p:nvSpPr>
        <p:spPr/>
        <p:txBody>
          <a:bodyPr/>
          <a:lstStyle/>
          <a:p>
            <a:pPr lvl="0"/>
            <a:r>
              <a:rPr lang="en-US" sz="2400" dirty="0"/>
              <a:t>Checking gastric residuals affects nutritional management decisions and may unnecessarily discontinue or delay feeding advancement. Gastric residuals do not always indicate feeding intolerance or an increased risk for NEC. </a:t>
            </a:r>
            <a:endParaRPr lang="en-US" sz="2000" dirty="0"/>
          </a:p>
          <a:p>
            <a:pPr lvl="0"/>
            <a:r>
              <a:rPr lang="en-US" sz="2400" dirty="0"/>
              <a:t>Consequences of delayed feeding advancement</a:t>
            </a:r>
            <a:endParaRPr lang="en-US" sz="2000" dirty="0"/>
          </a:p>
          <a:p>
            <a:pPr lvl="1"/>
            <a:r>
              <a:rPr lang="en-US" dirty="0"/>
              <a:t>Prolongs time to reach full enteral feeds</a:t>
            </a:r>
            <a:endParaRPr lang="en-US" sz="1800" dirty="0"/>
          </a:p>
          <a:p>
            <a:pPr lvl="1"/>
            <a:r>
              <a:rPr lang="en-US" dirty="0"/>
              <a:t>Increases number of days on TPN</a:t>
            </a:r>
            <a:endParaRPr lang="en-US" sz="1800" dirty="0"/>
          </a:p>
          <a:p>
            <a:pPr lvl="1"/>
            <a:r>
              <a:rPr lang="en-US" dirty="0"/>
              <a:t>Increases risk of EUGR</a:t>
            </a:r>
            <a:endParaRPr lang="en-US" sz="1800" dirty="0"/>
          </a:p>
          <a:p>
            <a:endParaRPr lang="en-US" dirty="0"/>
          </a:p>
        </p:txBody>
      </p:sp>
    </p:spTree>
    <p:extLst>
      <p:ext uri="{BB962C8B-B14F-4D97-AF65-F5344CB8AC3E}">
        <p14:creationId xmlns:p14="http://schemas.microsoft.com/office/powerpoint/2010/main" val="2451968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Thorough abdominal assessment</a:t>
            </a:r>
            <a:endParaRPr lang="en-US" dirty="0"/>
          </a:p>
        </p:txBody>
      </p:sp>
      <p:sp>
        <p:nvSpPr>
          <p:cNvPr id="3" name="Content Placeholder 2"/>
          <p:cNvSpPr>
            <a:spLocks noGrp="1"/>
          </p:cNvSpPr>
          <p:nvPr>
            <p:ph idx="1"/>
          </p:nvPr>
        </p:nvSpPr>
        <p:spPr/>
        <p:txBody>
          <a:bodyPr>
            <a:normAutofit/>
          </a:bodyPr>
          <a:lstStyle/>
          <a:p>
            <a:r>
              <a:rPr lang="en-US" sz="2400" dirty="0" smtClean="0"/>
              <a:t>Is the abdomen tender of distended?</a:t>
            </a:r>
          </a:p>
          <a:p>
            <a:r>
              <a:rPr lang="en-US" sz="2400" dirty="0" smtClean="0"/>
              <a:t>Do I see visible loops?</a:t>
            </a:r>
          </a:p>
          <a:p>
            <a:r>
              <a:rPr lang="en-US" sz="2400" dirty="0" smtClean="0"/>
              <a:t>Do I hear good bowel tones?</a:t>
            </a:r>
          </a:p>
          <a:p>
            <a:r>
              <a:rPr lang="en-US" sz="2400" dirty="0" smtClean="0"/>
              <a:t>What color is the abdomen?</a:t>
            </a:r>
          </a:p>
          <a:p>
            <a:r>
              <a:rPr lang="en-US" sz="2400" dirty="0" smtClean="0"/>
              <a:t>Is it pale, have an area that is dusky or have red streaks?</a:t>
            </a:r>
          </a:p>
          <a:p>
            <a:r>
              <a:rPr lang="en-US" sz="2400" dirty="0" smtClean="0"/>
              <a:t>Is there emesis present? What color is it? </a:t>
            </a:r>
          </a:p>
          <a:p>
            <a:r>
              <a:rPr lang="en-US" sz="2400" dirty="0" smtClean="0"/>
              <a:t>What is the color and consistency of the stool?</a:t>
            </a:r>
            <a:endParaRPr lang="en-US" sz="2400" dirty="0"/>
          </a:p>
        </p:txBody>
      </p:sp>
    </p:spTree>
    <p:extLst>
      <p:ext uri="{BB962C8B-B14F-4D97-AF65-F5344CB8AC3E}">
        <p14:creationId xmlns:p14="http://schemas.microsoft.com/office/powerpoint/2010/main" val="2204708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a:t>
            </a:r>
            <a:endParaRPr lang="en-US" dirty="0"/>
          </a:p>
        </p:txBody>
      </p:sp>
      <p:sp>
        <p:nvSpPr>
          <p:cNvPr id="3" name="Content Placeholder 2"/>
          <p:cNvSpPr>
            <a:spLocks noGrp="1"/>
          </p:cNvSpPr>
          <p:nvPr>
            <p:ph idx="1"/>
          </p:nvPr>
        </p:nvSpPr>
        <p:spPr>
          <a:xfrm>
            <a:off x="685800" y="1692876"/>
            <a:ext cx="10820400" cy="4525809"/>
          </a:xfrm>
        </p:spPr>
        <p:txBody>
          <a:bodyPr>
            <a:normAutofit lnSpcReduction="10000"/>
          </a:bodyPr>
          <a:lstStyle/>
          <a:p>
            <a:r>
              <a:rPr lang="en-US" sz="2400" dirty="0" smtClean="0"/>
              <a:t>Evidence support the change to not checking for residuals. Not only is there no conclusive evidence that evaluating gastric residuals “improve care or prevents complications such as sepsis, necrotizing enterocolitis or feeding intolerance,” evaluating gastric residuals can delay the time to reach full enteral feeds and therefore increase the “length of time central access is required.” Torazza explained that the “time to reach feedings of 150 ml/kg/day… occurred nearly 6 days earlier” in the control group that did not have gastric residuals evaluated. In addition, the “length of time central access was required was nearly a week shorter” in this same group. In the study, they “</a:t>
            </a:r>
            <a:r>
              <a:rPr lang="en-US" sz="2400" b="1" dirty="0" smtClean="0"/>
              <a:t>found no evidence that the routine evaluation of gastric residual helps prevent complications such as NEC or feeding intolerance,”</a:t>
            </a:r>
            <a:endParaRPr lang="en-US" sz="2400" dirty="0"/>
          </a:p>
        </p:txBody>
      </p:sp>
    </p:spTree>
    <p:extLst>
      <p:ext uri="{BB962C8B-B14F-4D97-AF65-F5344CB8AC3E}">
        <p14:creationId xmlns:p14="http://schemas.microsoft.com/office/powerpoint/2010/main" val="131508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43697"/>
            <a:ext cx="8610600" cy="1309816"/>
          </a:xfrm>
        </p:spPr>
        <p:txBody>
          <a:bodyPr>
            <a:normAutofit/>
          </a:bodyPr>
          <a:lstStyle/>
          <a:p>
            <a:pPr algn="ctr"/>
            <a:r>
              <a:rPr lang="en-US" dirty="0" smtClean="0"/>
              <a:t>Evidence based practice for the insertion of OG/NG tube</a:t>
            </a:r>
            <a:endParaRPr lang="en-US" dirty="0"/>
          </a:p>
        </p:txBody>
      </p:sp>
      <p:pic>
        <p:nvPicPr>
          <p:cNvPr id="4" name="Content Placeholder 3"/>
          <p:cNvPicPr>
            <a:picLocks noGrp="1" noChangeAspect="1"/>
          </p:cNvPicPr>
          <p:nvPr>
            <p:ph idx="1"/>
          </p:nvPr>
        </p:nvPicPr>
        <p:blipFill>
          <a:blip r:embed="rId2"/>
          <a:stretch>
            <a:fillRect/>
          </a:stretch>
        </p:blipFill>
        <p:spPr>
          <a:xfrm>
            <a:off x="879319" y="1853513"/>
            <a:ext cx="10826578" cy="4843849"/>
          </a:xfrm>
          <a:prstGeom prst="rect">
            <a:avLst/>
          </a:prstGeom>
        </p:spPr>
      </p:pic>
    </p:spTree>
    <p:extLst>
      <p:ext uri="{BB962C8B-B14F-4D97-AF65-F5344CB8AC3E}">
        <p14:creationId xmlns:p14="http://schemas.microsoft.com/office/powerpoint/2010/main" val="60144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OGT sizing</a:t>
            </a:r>
            <a:endParaRPr lang="en-US" dirty="0"/>
          </a:p>
        </p:txBody>
      </p:sp>
      <p:sp>
        <p:nvSpPr>
          <p:cNvPr id="3" name="Content Placeholder 2"/>
          <p:cNvSpPr>
            <a:spLocks noGrp="1"/>
          </p:cNvSpPr>
          <p:nvPr>
            <p:ph idx="1"/>
          </p:nvPr>
        </p:nvSpPr>
        <p:spPr/>
        <p:txBody>
          <a:bodyPr>
            <a:normAutofit/>
          </a:bodyPr>
          <a:lstStyle/>
          <a:p>
            <a:r>
              <a:rPr lang="en-US" sz="2800" dirty="0" smtClean="0"/>
              <a:t>Patients less than 1500 g will require a 5 fr, 6.5 fr or 8 fr </a:t>
            </a:r>
            <a:r>
              <a:rPr lang="en-US" sz="2800" b="1" dirty="0" smtClean="0"/>
              <a:t>SILICONE feeding tube</a:t>
            </a:r>
          </a:p>
          <a:p>
            <a:r>
              <a:rPr lang="en-US" sz="2800" dirty="0" smtClean="0"/>
              <a:t>Patients greater than 1500 g may have 5, 6.5 or 8 fr </a:t>
            </a:r>
            <a:r>
              <a:rPr lang="en-US" sz="2800" b="1" dirty="0" smtClean="0"/>
              <a:t>POLYURETHANE feeding</a:t>
            </a:r>
            <a:r>
              <a:rPr lang="en-US" sz="2800" dirty="0" smtClean="0"/>
              <a:t> </a:t>
            </a:r>
            <a:r>
              <a:rPr lang="en-US" sz="2800" b="1" dirty="0" smtClean="0"/>
              <a:t>tube</a:t>
            </a:r>
          </a:p>
          <a:p>
            <a:r>
              <a:rPr lang="en-US" sz="2800" dirty="0" smtClean="0"/>
              <a:t>Any patient with an 8 fr feeing tube under 1500 g must have an order for that sized feeding tube.</a:t>
            </a:r>
            <a:endParaRPr lang="en-US" sz="2800" dirty="0"/>
          </a:p>
        </p:txBody>
      </p:sp>
    </p:spTree>
    <p:extLst>
      <p:ext uri="{BB962C8B-B14F-4D97-AF65-F5344CB8AC3E}">
        <p14:creationId xmlns:p14="http://schemas.microsoft.com/office/powerpoint/2010/main" val="31605102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107</TotalTime>
  <Words>407</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Gastric Residual</vt:lpstr>
      <vt:lpstr>To Check or not to Check</vt:lpstr>
      <vt:lpstr>Does it matter if I check residuals?</vt:lpstr>
      <vt:lpstr>Thorough abdominal assessment</vt:lpstr>
      <vt:lpstr>Evidence</vt:lpstr>
      <vt:lpstr>Evidence based practice for the insertion of OG/NG tube</vt:lpstr>
      <vt:lpstr>OGT sizing</vt:lpstr>
    </vt:vector>
  </TitlesOfParts>
  <Company>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Gastric Residual</dc:title>
  <dc:creator>Gabelmann Cheryl</dc:creator>
  <cp:lastModifiedBy>Anderson Jamie - Sunrise</cp:lastModifiedBy>
  <cp:revision>10</cp:revision>
  <dcterms:created xsi:type="dcterms:W3CDTF">2019-11-25T14:23:38Z</dcterms:created>
  <dcterms:modified xsi:type="dcterms:W3CDTF">2022-07-07T21:15:17Z</dcterms:modified>
</cp:coreProperties>
</file>