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24" r:id="rId3"/>
    <p:sldMasterId id="2147483742" r:id="rId4"/>
    <p:sldMasterId id="2147483762" r:id="rId5"/>
  </p:sldMasterIdLst>
  <p:notesMasterIdLst>
    <p:notesMasterId r:id="rId41"/>
  </p:notesMasterIdLst>
  <p:sldIdLst>
    <p:sldId id="260" r:id="rId6"/>
    <p:sldId id="261" r:id="rId7"/>
    <p:sldId id="295" r:id="rId8"/>
    <p:sldId id="313" r:id="rId9"/>
    <p:sldId id="314" r:id="rId10"/>
    <p:sldId id="272" r:id="rId11"/>
    <p:sldId id="271" r:id="rId12"/>
    <p:sldId id="266" r:id="rId13"/>
    <p:sldId id="267" r:id="rId14"/>
    <p:sldId id="268" r:id="rId15"/>
    <p:sldId id="269" r:id="rId16"/>
    <p:sldId id="270" r:id="rId17"/>
    <p:sldId id="273" r:id="rId18"/>
    <p:sldId id="275" r:id="rId19"/>
    <p:sldId id="274" r:id="rId20"/>
    <p:sldId id="276" r:id="rId21"/>
    <p:sldId id="277" r:id="rId22"/>
    <p:sldId id="278" r:id="rId23"/>
    <p:sldId id="279" r:id="rId24"/>
    <p:sldId id="280" r:id="rId25"/>
    <p:sldId id="281" r:id="rId26"/>
    <p:sldId id="283" r:id="rId27"/>
    <p:sldId id="284" r:id="rId28"/>
    <p:sldId id="286" r:id="rId29"/>
    <p:sldId id="288" r:id="rId30"/>
    <p:sldId id="289" r:id="rId31"/>
    <p:sldId id="290" r:id="rId32"/>
    <p:sldId id="291" r:id="rId33"/>
    <p:sldId id="292" r:id="rId34"/>
    <p:sldId id="298" r:id="rId35"/>
    <p:sldId id="308" r:id="rId36"/>
    <p:sldId id="312" r:id="rId37"/>
    <p:sldId id="315" r:id="rId38"/>
    <p:sldId id="309" r:id="rId39"/>
    <p:sldId id="299"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73D"/>
    <a:srgbClr val="E059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69"/>
    <p:restoredTop sz="96405"/>
  </p:normalViewPr>
  <p:slideViewPr>
    <p:cSldViewPr snapToGrid="0" snapToObjects="1">
      <p:cViewPr varScale="1">
        <p:scale>
          <a:sx n="86" d="100"/>
          <a:sy n="86" d="100"/>
        </p:scale>
        <p:origin x="17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DA012-B0A7-44C6-AEAE-D3CA34B4B4B0}"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40042088-31F6-462D-BFF7-3F4DDA838B17}">
      <dgm:prSet phldrT="[Text]" custT="1"/>
      <dgm:spPr/>
      <dgm:t>
        <a:bodyPr/>
        <a:lstStyle/>
        <a:p>
          <a:r>
            <a:rPr lang="en-US" sz="2400" dirty="0"/>
            <a:t>Inpatient Stroke measures</a:t>
          </a:r>
        </a:p>
      </dgm:t>
    </dgm:pt>
    <dgm:pt modelId="{1FB65D75-EDFE-4BA6-9D2E-F5718C92BB87}" type="sibTrans" cxnId="{AF271E50-FEC2-412D-A0CE-46A03E493451}">
      <dgm:prSet/>
      <dgm:spPr/>
      <dgm:t>
        <a:bodyPr/>
        <a:lstStyle/>
        <a:p>
          <a:endParaRPr lang="en-US"/>
        </a:p>
      </dgm:t>
    </dgm:pt>
    <dgm:pt modelId="{F42B803E-D238-4451-B152-C591079B39BF}" type="parTrans" cxnId="{AF271E50-FEC2-412D-A0CE-46A03E493451}">
      <dgm:prSet/>
      <dgm:spPr/>
      <dgm:t>
        <a:bodyPr/>
        <a:lstStyle/>
        <a:p>
          <a:endParaRPr lang="en-US"/>
        </a:p>
      </dgm:t>
    </dgm:pt>
    <dgm:pt modelId="{61E55164-9840-4E4E-9F18-3BB3FD42479B}">
      <dgm:prSet phldrT="[Text]" custT="1"/>
      <dgm:spPr/>
      <dgm:t>
        <a:bodyPr/>
        <a:lstStyle/>
        <a:p>
          <a:pPr marL="182880" indent="-182880">
            <a:spcAft>
              <a:spcPts val="600"/>
            </a:spcAft>
          </a:pPr>
          <a:r>
            <a:rPr lang="en-US" sz="1400" b="1" dirty="0"/>
            <a:t>STK-1</a:t>
          </a:r>
          <a:r>
            <a:rPr lang="en-US" sz="1400" dirty="0"/>
            <a:t> Venous Thromboembolism (VTE) Prophylaxis</a:t>
          </a:r>
        </a:p>
      </dgm:t>
    </dgm:pt>
    <dgm:pt modelId="{07E8C0B7-E1FA-4C03-AF40-F90CFB4279E3}" type="sibTrans" cxnId="{EFF82515-FD15-4997-8D87-1C775BAEE637}">
      <dgm:prSet/>
      <dgm:spPr/>
      <dgm:t>
        <a:bodyPr/>
        <a:lstStyle/>
        <a:p>
          <a:endParaRPr lang="en-US"/>
        </a:p>
      </dgm:t>
    </dgm:pt>
    <dgm:pt modelId="{7C70978C-1244-4EC1-BE48-E22EE9BAD6CC}" type="parTrans" cxnId="{EFF82515-FD15-4997-8D87-1C775BAEE637}">
      <dgm:prSet/>
      <dgm:spPr/>
      <dgm:t>
        <a:bodyPr/>
        <a:lstStyle/>
        <a:p>
          <a:endParaRPr lang="en-US"/>
        </a:p>
      </dgm:t>
    </dgm:pt>
    <dgm:pt modelId="{9246820D-6143-4742-BBBC-932F8EAEBA18}">
      <dgm:prSet phldrT="[Text]" custT="1"/>
      <dgm:spPr/>
      <dgm:t>
        <a:bodyPr/>
        <a:lstStyle/>
        <a:p>
          <a:pPr marL="182880" indent="-182880">
            <a:spcAft>
              <a:spcPts val="600"/>
            </a:spcAft>
          </a:pPr>
          <a:r>
            <a:rPr lang="en-US" sz="1400" b="1" dirty="0"/>
            <a:t>STK-2 </a:t>
          </a:r>
          <a:r>
            <a:rPr lang="en-US" sz="1400" dirty="0"/>
            <a:t>Discharged on Antithrombotic Therapy</a:t>
          </a:r>
        </a:p>
      </dgm:t>
    </dgm:pt>
    <dgm:pt modelId="{BE4F5E27-CF4F-4E12-8334-AFB7813713E1}" type="sibTrans" cxnId="{0634DB84-6C2E-426D-8D2C-C490A11AF2AA}">
      <dgm:prSet/>
      <dgm:spPr/>
      <dgm:t>
        <a:bodyPr/>
        <a:lstStyle/>
        <a:p>
          <a:endParaRPr lang="en-US"/>
        </a:p>
      </dgm:t>
    </dgm:pt>
    <dgm:pt modelId="{6FEAAAD6-9A35-4193-BCCF-DADE6A0784E3}" type="parTrans" cxnId="{0634DB84-6C2E-426D-8D2C-C490A11AF2AA}">
      <dgm:prSet/>
      <dgm:spPr/>
      <dgm:t>
        <a:bodyPr/>
        <a:lstStyle/>
        <a:p>
          <a:endParaRPr lang="en-US"/>
        </a:p>
      </dgm:t>
    </dgm:pt>
    <dgm:pt modelId="{212082BC-CCE7-421F-BDD0-E5E53643D83C}">
      <dgm:prSet custT="1"/>
      <dgm:spPr/>
      <dgm:t>
        <a:bodyPr/>
        <a:lstStyle/>
        <a:p>
          <a:pPr marL="182880" indent="-182880">
            <a:spcAft>
              <a:spcPts val="600"/>
            </a:spcAft>
          </a:pPr>
          <a:r>
            <a:rPr lang="en-US" sz="1400" b="1" dirty="0"/>
            <a:t>STK-3</a:t>
          </a:r>
          <a:r>
            <a:rPr lang="en-US" sz="1400" dirty="0"/>
            <a:t> Anticoagulation Therapy for Atrial Fibrillation/Flutter</a:t>
          </a:r>
        </a:p>
      </dgm:t>
    </dgm:pt>
    <dgm:pt modelId="{0D8B7A9D-DF7A-48F1-90A3-995E42BAFBF6}" type="sibTrans" cxnId="{CF6E8E1B-552E-4A2C-AC85-15AE096E65DC}">
      <dgm:prSet/>
      <dgm:spPr/>
      <dgm:t>
        <a:bodyPr/>
        <a:lstStyle/>
        <a:p>
          <a:endParaRPr lang="en-US"/>
        </a:p>
      </dgm:t>
    </dgm:pt>
    <dgm:pt modelId="{CC6E2F7A-42AD-4EEB-B80F-898E0C694F8F}" type="parTrans" cxnId="{CF6E8E1B-552E-4A2C-AC85-15AE096E65DC}">
      <dgm:prSet/>
      <dgm:spPr/>
      <dgm:t>
        <a:bodyPr/>
        <a:lstStyle/>
        <a:p>
          <a:endParaRPr lang="en-US"/>
        </a:p>
      </dgm:t>
    </dgm:pt>
    <dgm:pt modelId="{7CE4FE05-CF23-49B3-9850-4AC5BD1085AF}">
      <dgm:prSet phldrT="[Text]" custT="1"/>
      <dgm:spPr/>
      <dgm:t>
        <a:bodyPr/>
        <a:lstStyle/>
        <a:p>
          <a:pPr marL="182880" indent="-182880">
            <a:spcAft>
              <a:spcPts val="600"/>
            </a:spcAft>
          </a:pPr>
          <a:r>
            <a:rPr lang="en-US" sz="1400" b="1" dirty="0"/>
            <a:t>STK-4</a:t>
          </a:r>
          <a:r>
            <a:rPr lang="en-US" sz="1400" dirty="0"/>
            <a:t> Thrombolytic Therapy </a:t>
          </a:r>
        </a:p>
      </dgm:t>
    </dgm:pt>
    <dgm:pt modelId="{63A2C4DA-ECA6-4E38-9880-3D212501F9A2}" type="sibTrans" cxnId="{F38BD98A-96AA-4494-9349-3B8A3744B932}">
      <dgm:prSet/>
      <dgm:spPr/>
      <dgm:t>
        <a:bodyPr/>
        <a:lstStyle/>
        <a:p>
          <a:endParaRPr lang="en-US"/>
        </a:p>
      </dgm:t>
    </dgm:pt>
    <dgm:pt modelId="{B373C134-92B1-4A07-92E3-7BD1AD1A439F}" type="parTrans" cxnId="{F38BD98A-96AA-4494-9349-3B8A3744B932}">
      <dgm:prSet/>
      <dgm:spPr/>
      <dgm:t>
        <a:bodyPr/>
        <a:lstStyle/>
        <a:p>
          <a:endParaRPr lang="en-US"/>
        </a:p>
      </dgm:t>
    </dgm:pt>
    <dgm:pt modelId="{ECF2553F-C93F-4D60-8CAB-FE623EF91F7D}">
      <dgm:prSet phldrT="[Text]" custT="1"/>
      <dgm:spPr/>
      <dgm:t>
        <a:bodyPr/>
        <a:lstStyle/>
        <a:p>
          <a:pPr marL="182880" indent="-182880">
            <a:spcAft>
              <a:spcPts val="600"/>
            </a:spcAft>
          </a:pPr>
          <a:r>
            <a:rPr lang="en-US" sz="1400" b="1" dirty="0"/>
            <a:t>STK-5</a:t>
          </a:r>
          <a:r>
            <a:rPr lang="en-US" sz="1400" dirty="0"/>
            <a:t> Antithrombotic Therapy By End of Hospital Day Two</a:t>
          </a:r>
        </a:p>
      </dgm:t>
    </dgm:pt>
    <dgm:pt modelId="{32E5D639-D9A2-49D7-AC74-ADEB9CA742B0}" type="sibTrans" cxnId="{7A4CFD7C-D5B3-4033-89AB-AD040D3C5101}">
      <dgm:prSet/>
      <dgm:spPr/>
      <dgm:t>
        <a:bodyPr/>
        <a:lstStyle/>
        <a:p>
          <a:endParaRPr lang="en-US"/>
        </a:p>
      </dgm:t>
    </dgm:pt>
    <dgm:pt modelId="{9FD2E43F-4123-4A0F-8403-BA6E1C44C434}" type="parTrans" cxnId="{7A4CFD7C-D5B3-4033-89AB-AD040D3C5101}">
      <dgm:prSet/>
      <dgm:spPr/>
      <dgm:t>
        <a:bodyPr/>
        <a:lstStyle/>
        <a:p>
          <a:endParaRPr lang="en-US"/>
        </a:p>
      </dgm:t>
    </dgm:pt>
    <dgm:pt modelId="{259B4675-5ABA-4CDA-84B3-D14FAA82A4D1}">
      <dgm:prSet phldrT="[Text]" custT="1"/>
      <dgm:spPr/>
      <dgm:t>
        <a:bodyPr/>
        <a:lstStyle/>
        <a:p>
          <a:pPr marL="182880" indent="-182880">
            <a:spcAft>
              <a:spcPts val="600"/>
            </a:spcAft>
          </a:pPr>
          <a:r>
            <a:rPr lang="en-US" sz="1400" b="1" dirty="0"/>
            <a:t>STK-6</a:t>
          </a:r>
          <a:r>
            <a:rPr lang="en-US" sz="1400" dirty="0"/>
            <a:t> Discharged on Statin Medication</a:t>
          </a:r>
        </a:p>
      </dgm:t>
    </dgm:pt>
    <dgm:pt modelId="{8627CEEB-6EB2-4F12-8F1C-4BA6250DA939}" type="sibTrans" cxnId="{00A2A4F7-1F86-456F-8266-490973A56974}">
      <dgm:prSet/>
      <dgm:spPr/>
      <dgm:t>
        <a:bodyPr/>
        <a:lstStyle/>
        <a:p>
          <a:endParaRPr lang="en-US"/>
        </a:p>
      </dgm:t>
    </dgm:pt>
    <dgm:pt modelId="{392FD67E-80F0-4434-B1D6-3BB7C252BD74}" type="parTrans" cxnId="{00A2A4F7-1F86-456F-8266-490973A56974}">
      <dgm:prSet/>
      <dgm:spPr/>
      <dgm:t>
        <a:bodyPr/>
        <a:lstStyle/>
        <a:p>
          <a:endParaRPr lang="en-US"/>
        </a:p>
      </dgm:t>
    </dgm:pt>
    <dgm:pt modelId="{02DAA14B-16C3-45FE-AD1C-6940C5AE0902}">
      <dgm:prSet phldrT="[Text]" custT="1"/>
      <dgm:spPr/>
      <dgm:t>
        <a:bodyPr/>
        <a:lstStyle/>
        <a:p>
          <a:pPr marL="182880" indent="-182880">
            <a:spcAft>
              <a:spcPts val="600"/>
            </a:spcAft>
          </a:pPr>
          <a:r>
            <a:rPr lang="en-US" sz="1400" b="1" dirty="0"/>
            <a:t>STK-8</a:t>
          </a:r>
          <a:r>
            <a:rPr lang="en-US" sz="1400" dirty="0"/>
            <a:t> Stroke Education</a:t>
          </a:r>
        </a:p>
      </dgm:t>
    </dgm:pt>
    <dgm:pt modelId="{38A40221-EC1C-42A7-80DF-13C3BE30C98B}" type="sibTrans" cxnId="{235807A2-56C5-468C-B339-2EA97369784B}">
      <dgm:prSet/>
      <dgm:spPr/>
      <dgm:t>
        <a:bodyPr/>
        <a:lstStyle/>
        <a:p>
          <a:endParaRPr lang="en-US"/>
        </a:p>
      </dgm:t>
    </dgm:pt>
    <dgm:pt modelId="{7A435D2E-296B-4FEF-8338-ECC65EE01AD5}" type="parTrans" cxnId="{235807A2-56C5-468C-B339-2EA97369784B}">
      <dgm:prSet/>
      <dgm:spPr/>
      <dgm:t>
        <a:bodyPr/>
        <a:lstStyle/>
        <a:p>
          <a:endParaRPr lang="en-US"/>
        </a:p>
      </dgm:t>
    </dgm:pt>
    <dgm:pt modelId="{95002319-6E8E-4B47-B670-3D95698E691A}">
      <dgm:prSet phldrT="[Text]" custT="1"/>
      <dgm:spPr/>
      <dgm:t>
        <a:bodyPr/>
        <a:lstStyle/>
        <a:p>
          <a:pPr marL="182880" indent="-182880">
            <a:spcAft>
              <a:spcPts val="600"/>
            </a:spcAft>
          </a:pPr>
          <a:r>
            <a:rPr lang="en-US" sz="1400" b="1" dirty="0"/>
            <a:t>STK-10</a:t>
          </a:r>
          <a:r>
            <a:rPr lang="en-US" sz="1400" dirty="0"/>
            <a:t> Assessed for Rehabilitation</a:t>
          </a:r>
        </a:p>
      </dgm:t>
    </dgm:pt>
    <dgm:pt modelId="{4F69C5A8-ABD7-47CE-B62F-7314929BF71A}" type="sibTrans" cxnId="{3CD06A1D-251D-4F54-B863-CA0DFEB21C75}">
      <dgm:prSet/>
      <dgm:spPr/>
      <dgm:t>
        <a:bodyPr/>
        <a:lstStyle/>
        <a:p>
          <a:endParaRPr lang="en-US"/>
        </a:p>
      </dgm:t>
    </dgm:pt>
    <dgm:pt modelId="{B3D847C7-F7EE-47A8-BF4C-C688C3B87E7E}" type="parTrans" cxnId="{3CD06A1D-251D-4F54-B863-CA0DFEB21C75}">
      <dgm:prSet/>
      <dgm:spPr/>
      <dgm:t>
        <a:bodyPr/>
        <a:lstStyle/>
        <a:p>
          <a:endParaRPr lang="en-US"/>
        </a:p>
      </dgm:t>
    </dgm:pt>
    <dgm:pt modelId="{0CE30468-F8A7-41E6-8EEB-3D1C57D98513}">
      <dgm:prSet phldrT="[Text]" custT="1"/>
      <dgm:spPr/>
      <dgm:t>
        <a:bodyPr/>
        <a:lstStyle/>
        <a:p>
          <a:pPr marL="182880" indent="-182880">
            <a:spcAft>
              <a:spcPts val="600"/>
            </a:spcAft>
          </a:pPr>
          <a:r>
            <a:rPr lang="en-US" sz="1400" b="1" dirty="0"/>
            <a:t>CSTK-01</a:t>
          </a:r>
          <a:r>
            <a:rPr lang="en-US" sz="1400" dirty="0"/>
            <a:t> National Institutes of Health Stroke Scale (NIHSS Score Performed for Ischemic Stroke Patients)</a:t>
          </a:r>
        </a:p>
      </dgm:t>
    </dgm:pt>
    <dgm:pt modelId="{2322445E-EB2C-41F3-A088-FCC99D635682}" type="sibTrans" cxnId="{CCA76A11-D649-44DD-9351-09F9A05B0AEB}">
      <dgm:prSet/>
      <dgm:spPr/>
      <dgm:t>
        <a:bodyPr/>
        <a:lstStyle/>
        <a:p>
          <a:endParaRPr lang="en-US"/>
        </a:p>
      </dgm:t>
    </dgm:pt>
    <dgm:pt modelId="{4ABF2582-39B5-437B-937F-EEC047987C07}" type="parTrans" cxnId="{CCA76A11-D649-44DD-9351-09F9A05B0AEB}">
      <dgm:prSet/>
      <dgm:spPr/>
      <dgm:t>
        <a:bodyPr/>
        <a:lstStyle/>
        <a:p>
          <a:endParaRPr lang="en-US"/>
        </a:p>
      </dgm:t>
    </dgm:pt>
    <dgm:pt modelId="{EC6A10FC-B4F8-4605-9F9A-815637E8FFBD}" type="pres">
      <dgm:prSet presAssocID="{D8BDA012-B0A7-44C6-AEAE-D3CA34B4B4B0}" presName="Name0" presStyleCnt="0">
        <dgm:presLayoutVars>
          <dgm:chMax val="7"/>
          <dgm:chPref val="7"/>
          <dgm:dir/>
          <dgm:animLvl val="lvl"/>
        </dgm:presLayoutVars>
      </dgm:prSet>
      <dgm:spPr/>
    </dgm:pt>
    <dgm:pt modelId="{A15F8146-5BFB-451E-908E-23C8D4B7075E}" type="pres">
      <dgm:prSet presAssocID="{40042088-31F6-462D-BFF7-3F4DDA838B17}" presName="Accent1" presStyleCnt="0"/>
      <dgm:spPr/>
    </dgm:pt>
    <dgm:pt modelId="{CF86712A-B6FB-453D-92C2-961E0F6C06C5}" type="pres">
      <dgm:prSet presAssocID="{40042088-31F6-462D-BFF7-3F4DDA838B17}" presName="Accent" presStyleLbl="node1" presStyleIdx="0" presStyleCnt="1" custScaleX="92613" custScaleY="92593" custLinFactNeighborX="1698" custLinFactNeighborY="-477"/>
      <dgm:spPr/>
    </dgm:pt>
    <dgm:pt modelId="{0663CE3F-FC8D-4275-959A-402706704808}" type="pres">
      <dgm:prSet presAssocID="{40042088-31F6-462D-BFF7-3F4DDA838B17}" presName="Child1" presStyleLbl="revTx" presStyleIdx="0" presStyleCnt="2" custScaleX="113579" custScaleY="214352" custLinFactNeighborX="34253" custLinFactNeighborY="1594">
        <dgm:presLayoutVars>
          <dgm:chMax val="0"/>
          <dgm:chPref val="0"/>
          <dgm:bulletEnabled val="1"/>
        </dgm:presLayoutVars>
      </dgm:prSet>
      <dgm:spPr/>
    </dgm:pt>
    <dgm:pt modelId="{7B746785-03DF-404F-9F6B-84C3ADC31FC0}" type="pres">
      <dgm:prSet presAssocID="{40042088-31F6-462D-BFF7-3F4DDA838B17}" presName="Parent1" presStyleLbl="revTx" presStyleIdx="1" presStyleCnt="2" custScaleX="94345" custLinFactNeighborX="1589" custLinFactNeighborY="2526">
        <dgm:presLayoutVars>
          <dgm:chMax val="1"/>
          <dgm:chPref val="1"/>
          <dgm:bulletEnabled val="1"/>
        </dgm:presLayoutVars>
      </dgm:prSet>
      <dgm:spPr/>
    </dgm:pt>
  </dgm:ptLst>
  <dgm:cxnLst>
    <dgm:cxn modelId="{CCA76A11-D649-44DD-9351-09F9A05B0AEB}" srcId="{40042088-31F6-462D-BFF7-3F4DDA838B17}" destId="{0CE30468-F8A7-41E6-8EEB-3D1C57D98513}" srcOrd="8" destOrd="0" parTransId="{4ABF2582-39B5-437B-937F-EEC047987C07}" sibTransId="{2322445E-EB2C-41F3-A088-FCC99D635682}"/>
    <dgm:cxn modelId="{EFF82515-FD15-4997-8D87-1C775BAEE637}" srcId="{40042088-31F6-462D-BFF7-3F4DDA838B17}" destId="{61E55164-9840-4E4E-9F18-3BB3FD42479B}" srcOrd="0" destOrd="0" parTransId="{7C70978C-1244-4EC1-BE48-E22EE9BAD6CC}" sibTransId="{07E8C0B7-E1FA-4C03-AF40-F90CFB4279E3}"/>
    <dgm:cxn modelId="{CF6E8E1B-552E-4A2C-AC85-15AE096E65DC}" srcId="{40042088-31F6-462D-BFF7-3F4DDA838B17}" destId="{212082BC-CCE7-421F-BDD0-E5E53643D83C}" srcOrd="2" destOrd="0" parTransId="{CC6E2F7A-42AD-4EEB-B80F-898E0C694F8F}" sibTransId="{0D8B7A9D-DF7A-48F1-90A3-995E42BAFBF6}"/>
    <dgm:cxn modelId="{3CD06A1D-251D-4F54-B863-CA0DFEB21C75}" srcId="{40042088-31F6-462D-BFF7-3F4DDA838B17}" destId="{95002319-6E8E-4B47-B670-3D95698E691A}" srcOrd="7" destOrd="0" parTransId="{B3D847C7-F7EE-47A8-BF4C-C688C3B87E7E}" sibTransId="{4F69C5A8-ABD7-47CE-B62F-7314929BF71A}"/>
    <dgm:cxn modelId="{7CC9571F-6044-43D5-8DF4-5D6FDE267A5D}" type="presOf" srcId="{259B4675-5ABA-4CDA-84B3-D14FAA82A4D1}" destId="{0663CE3F-FC8D-4275-959A-402706704808}" srcOrd="0" destOrd="5" presId="urn:microsoft.com/office/officeart/2009/layout/CircleArrowProcess"/>
    <dgm:cxn modelId="{169A103D-BD1A-4A9C-80C3-4494E49B25E3}" type="presOf" srcId="{0CE30468-F8A7-41E6-8EEB-3D1C57D98513}" destId="{0663CE3F-FC8D-4275-959A-402706704808}" srcOrd="0" destOrd="8" presId="urn:microsoft.com/office/officeart/2009/layout/CircleArrowProcess"/>
    <dgm:cxn modelId="{419B1D50-3912-4913-B6BE-763DC6FD5021}" type="presOf" srcId="{212082BC-CCE7-421F-BDD0-E5E53643D83C}" destId="{0663CE3F-FC8D-4275-959A-402706704808}" srcOrd="0" destOrd="2" presId="urn:microsoft.com/office/officeart/2009/layout/CircleArrowProcess"/>
    <dgm:cxn modelId="{AF271E50-FEC2-412D-A0CE-46A03E493451}" srcId="{D8BDA012-B0A7-44C6-AEAE-D3CA34B4B4B0}" destId="{40042088-31F6-462D-BFF7-3F4DDA838B17}" srcOrd="0" destOrd="0" parTransId="{F42B803E-D238-4451-B152-C591079B39BF}" sibTransId="{1FB65D75-EDFE-4BA6-9D2E-F5718C92BB87}"/>
    <dgm:cxn modelId="{4238D857-CE91-4B95-B298-1BB17ADF7F2B}" type="presOf" srcId="{95002319-6E8E-4B47-B670-3D95698E691A}" destId="{0663CE3F-FC8D-4275-959A-402706704808}" srcOrd="0" destOrd="7" presId="urn:microsoft.com/office/officeart/2009/layout/CircleArrowProcess"/>
    <dgm:cxn modelId="{7A4CFD7C-D5B3-4033-89AB-AD040D3C5101}" srcId="{40042088-31F6-462D-BFF7-3F4DDA838B17}" destId="{ECF2553F-C93F-4D60-8CAB-FE623EF91F7D}" srcOrd="4" destOrd="0" parTransId="{9FD2E43F-4123-4A0F-8403-BA6E1C44C434}" sibTransId="{32E5D639-D9A2-49D7-AC74-ADEB9CA742B0}"/>
    <dgm:cxn modelId="{0634DB84-6C2E-426D-8D2C-C490A11AF2AA}" srcId="{40042088-31F6-462D-BFF7-3F4DDA838B17}" destId="{9246820D-6143-4742-BBBC-932F8EAEBA18}" srcOrd="1" destOrd="0" parTransId="{6FEAAAD6-9A35-4193-BCCF-DADE6A0784E3}" sibTransId="{BE4F5E27-CF4F-4E12-8334-AFB7813713E1}"/>
    <dgm:cxn modelId="{A21A0E87-D7F1-416E-808E-4C74ACE72331}" type="presOf" srcId="{ECF2553F-C93F-4D60-8CAB-FE623EF91F7D}" destId="{0663CE3F-FC8D-4275-959A-402706704808}" srcOrd="0" destOrd="4" presId="urn:microsoft.com/office/officeart/2009/layout/CircleArrowProcess"/>
    <dgm:cxn modelId="{F38BD98A-96AA-4494-9349-3B8A3744B932}" srcId="{40042088-31F6-462D-BFF7-3F4DDA838B17}" destId="{7CE4FE05-CF23-49B3-9850-4AC5BD1085AF}" srcOrd="3" destOrd="0" parTransId="{B373C134-92B1-4A07-92E3-7BD1AD1A439F}" sibTransId="{63A2C4DA-ECA6-4E38-9880-3D212501F9A2}"/>
    <dgm:cxn modelId="{235807A2-56C5-468C-B339-2EA97369784B}" srcId="{40042088-31F6-462D-BFF7-3F4DDA838B17}" destId="{02DAA14B-16C3-45FE-AD1C-6940C5AE0902}" srcOrd="6" destOrd="0" parTransId="{7A435D2E-296B-4FEF-8338-ECC65EE01AD5}" sibTransId="{38A40221-EC1C-42A7-80DF-13C3BE30C98B}"/>
    <dgm:cxn modelId="{D82835A3-027D-4451-B189-D3117D14F118}" type="presOf" srcId="{9246820D-6143-4742-BBBC-932F8EAEBA18}" destId="{0663CE3F-FC8D-4275-959A-402706704808}" srcOrd="0" destOrd="1" presId="urn:microsoft.com/office/officeart/2009/layout/CircleArrowProcess"/>
    <dgm:cxn modelId="{E9E344AC-6AA8-4BFE-BE31-28FCD267E245}" type="presOf" srcId="{61E55164-9840-4E4E-9F18-3BB3FD42479B}" destId="{0663CE3F-FC8D-4275-959A-402706704808}" srcOrd="0" destOrd="0" presId="urn:microsoft.com/office/officeart/2009/layout/CircleArrowProcess"/>
    <dgm:cxn modelId="{1CE2DEB4-4864-4458-AD44-A2A71D2BD26E}" type="presOf" srcId="{40042088-31F6-462D-BFF7-3F4DDA838B17}" destId="{7B746785-03DF-404F-9F6B-84C3ADC31FC0}" srcOrd="0" destOrd="0" presId="urn:microsoft.com/office/officeart/2009/layout/CircleArrowProcess"/>
    <dgm:cxn modelId="{A12B50B6-BE42-490A-B549-C63109EFBE01}" type="presOf" srcId="{02DAA14B-16C3-45FE-AD1C-6940C5AE0902}" destId="{0663CE3F-FC8D-4275-959A-402706704808}" srcOrd="0" destOrd="6" presId="urn:microsoft.com/office/officeart/2009/layout/CircleArrowProcess"/>
    <dgm:cxn modelId="{6B32DCBC-CD0C-42D5-8D92-B4C479F42FCA}" type="presOf" srcId="{D8BDA012-B0A7-44C6-AEAE-D3CA34B4B4B0}" destId="{EC6A10FC-B4F8-4605-9F9A-815637E8FFBD}" srcOrd="0" destOrd="0" presId="urn:microsoft.com/office/officeart/2009/layout/CircleArrowProcess"/>
    <dgm:cxn modelId="{2DFF64C2-AEB1-4DFF-B345-B98552F49520}" type="presOf" srcId="{7CE4FE05-CF23-49B3-9850-4AC5BD1085AF}" destId="{0663CE3F-FC8D-4275-959A-402706704808}" srcOrd="0" destOrd="3" presId="urn:microsoft.com/office/officeart/2009/layout/CircleArrowProcess"/>
    <dgm:cxn modelId="{00A2A4F7-1F86-456F-8266-490973A56974}" srcId="{40042088-31F6-462D-BFF7-3F4DDA838B17}" destId="{259B4675-5ABA-4CDA-84B3-D14FAA82A4D1}" srcOrd="5" destOrd="0" parTransId="{392FD67E-80F0-4434-B1D6-3BB7C252BD74}" sibTransId="{8627CEEB-6EB2-4F12-8F1C-4BA6250DA939}"/>
    <dgm:cxn modelId="{B00C4162-59AC-4369-AEBA-BC4A0266D986}" type="presParOf" srcId="{EC6A10FC-B4F8-4605-9F9A-815637E8FFBD}" destId="{A15F8146-5BFB-451E-908E-23C8D4B7075E}" srcOrd="0" destOrd="0" presId="urn:microsoft.com/office/officeart/2009/layout/CircleArrowProcess"/>
    <dgm:cxn modelId="{A0DD51F8-91ED-4358-9091-6911BBA6D270}" type="presParOf" srcId="{A15F8146-5BFB-451E-908E-23C8D4B7075E}" destId="{CF86712A-B6FB-453D-92C2-961E0F6C06C5}" srcOrd="0" destOrd="0" presId="urn:microsoft.com/office/officeart/2009/layout/CircleArrowProcess"/>
    <dgm:cxn modelId="{198E5EE5-D5BE-4402-8DB3-48583BE40E0E}" type="presParOf" srcId="{EC6A10FC-B4F8-4605-9F9A-815637E8FFBD}" destId="{0663CE3F-FC8D-4275-959A-402706704808}" srcOrd="1" destOrd="0" presId="urn:microsoft.com/office/officeart/2009/layout/CircleArrowProcess"/>
    <dgm:cxn modelId="{8075779B-40DA-47F0-B304-F13E9B3A5B66}" type="presParOf" srcId="{EC6A10FC-B4F8-4605-9F9A-815637E8FFBD}" destId="{7B746785-03DF-404F-9F6B-84C3ADC31FC0}"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DA012-B0A7-44C6-AEAE-D3CA34B4B4B0}"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61E55164-9840-4E4E-9F18-3BB3FD42479B}">
      <dgm:prSet phldrT="[Text]" custT="1"/>
      <dgm:spPr/>
      <dgm:t>
        <a:bodyPr/>
        <a:lstStyle/>
        <a:p>
          <a:pPr marL="182880" indent="-182880">
            <a:spcAft>
              <a:spcPts val="600"/>
            </a:spcAft>
          </a:pPr>
          <a:r>
            <a:rPr lang="en-US" sz="1200" b="0" dirty="0"/>
            <a:t>Inpatient providers utilization of “Stroke Ischemic admission” order set - Goal 90%</a:t>
          </a:r>
        </a:p>
      </dgm:t>
    </dgm:pt>
    <dgm:pt modelId="{7C70978C-1244-4EC1-BE48-E22EE9BAD6CC}" type="parTrans" cxnId="{EFF82515-FD15-4997-8D87-1C775BAEE637}">
      <dgm:prSet/>
      <dgm:spPr/>
      <dgm:t>
        <a:bodyPr/>
        <a:lstStyle/>
        <a:p>
          <a:endParaRPr lang="en-US"/>
        </a:p>
      </dgm:t>
    </dgm:pt>
    <dgm:pt modelId="{07E8C0B7-E1FA-4C03-AF40-F90CFB4279E3}" type="sibTrans" cxnId="{EFF82515-FD15-4997-8D87-1C775BAEE637}">
      <dgm:prSet/>
      <dgm:spPr/>
      <dgm:t>
        <a:bodyPr/>
        <a:lstStyle/>
        <a:p>
          <a:endParaRPr lang="en-US"/>
        </a:p>
      </dgm:t>
    </dgm:pt>
    <dgm:pt modelId="{40042088-31F6-462D-BFF7-3F4DDA838B17}">
      <dgm:prSet phldrT="[Text]" custT="1"/>
      <dgm:spPr/>
      <dgm:t>
        <a:bodyPr/>
        <a:lstStyle/>
        <a:p>
          <a:r>
            <a:rPr lang="en-US" sz="2400" dirty="0"/>
            <a:t>Stroke performance measures</a:t>
          </a:r>
        </a:p>
      </dgm:t>
    </dgm:pt>
    <dgm:pt modelId="{1FB65D75-EDFE-4BA6-9D2E-F5718C92BB87}" type="sibTrans" cxnId="{AF271E50-FEC2-412D-A0CE-46A03E493451}">
      <dgm:prSet/>
      <dgm:spPr/>
      <dgm:t>
        <a:bodyPr/>
        <a:lstStyle/>
        <a:p>
          <a:endParaRPr lang="en-US"/>
        </a:p>
      </dgm:t>
    </dgm:pt>
    <dgm:pt modelId="{F42B803E-D238-4451-B152-C591079B39BF}" type="parTrans" cxnId="{AF271E50-FEC2-412D-A0CE-46A03E493451}">
      <dgm:prSet/>
      <dgm:spPr/>
      <dgm:t>
        <a:bodyPr/>
        <a:lstStyle/>
        <a:p>
          <a:endParaRPr lang="en-US"/>
        </a:p>
      </dgm:t>
    </dgm:pt>
    <dgm:pt modelId="{DB589275-C4A5-42D1-882F-09A89E1CAF09}">
      <dgm:prSet phldrT="[Text]" custT="1"/>
      <dgm:spPr/>
      <dgm:t>
        <a:bodyPr/>
        <a:lstStyle/>
        <a:p>
          <a:pPr marL="182880" indent="-182880">
            <a:spcAft>
              <a:spcPts val="600"/>
            </a:spcAft>
          </a:pPr>
          <a:r>
            <a:rPr lang="en-US" sz="1200" b="0" dirty="0"/>
            <a:t>Post Tenecteplase Neuro assessment - Goal 100%</a:t>
          </a:r>
        </a:p>
      </dgm:t>
    </dgm:pt>
    <dgm:pt modelId="{4D7F9E2E-0350-4398-BB03-5AC86F2495D2}" type="parTrans" cxnId="{0D157838-E299-4864-9902-A40F3AD87674}">
      <dgm:prSet/>
      <dgm:spPr/>
      <dgm:t>
        <a:bodyPr/>
        <a:lstStyle/>
        <a:p>
          <a:endParaRPr lang="en-US"/>
        </a:p>
      </dgm:t>
    </dgm:pt>
    <dgm:pt modelId="{A35C8969-5F8A-46FC-8296-15F2F4311C08}" type="sibTrans" cxnId="{0D157838-E299-4864-9902-A40F3AD87674}">
      <dgm:prSet/>
      <dgm:spPr/>
      <dgm:t>
        <a:bodyPr/>
        <a:lstStyle/>
        <a:p>
          <a:endParaRPr lang="en-US"/>
        </a:p>
      </dgm:t>
    </dgm:pt>
    <dgm:pt modelId="{BAFBB8D2-5B2D-4073-AFFC-D8326EDFEAC6}">
      <dgm:prSet phldrT="[Text]" custT="1"/>
      <dgm:spPr/>
      <dgm:t>
        <a:bodyPr/>
        <a:lstStyle/>
        <a:p>
          <a:pPr marL="182880" indent="-182880">
            <a:spcAft>
              <a:spcPts val="600"/>
            </a:spcAft>
          </a:pPr>
          <a:r>
            <a:rPr lang="en-US" sz="1200" b="0" dirty="0"/>
            <a:t>24 hr Post Tenecteplase Antithrombotic tx initiation – Goal 100%</a:t>
          </a:r>
        </a:p>
      </dgm:t>
    </dgm:pt>
    <dgm:pt modelId="{CF4322FB-15EF-4554-B9D6-BD2414BD7C2C}" type="parTrans" cxnId="{6354E28A-4A60-4CAD-848D-4E725BF2BABE}">
      <dgm:prSet/>
      <dgm:spPr/>
      <dgm:t>
        <a:bodyPr/>
        <a:lstStyle/>
        <a:p>
          <a:endParaRPr lang="en-US"/>
        </a:p>
      </dgm:t>
    </dgm:pt>
    <dgm:pt modelId="{CE4BA781-7735-4F27-8AD8-9956549ADB5A}" type="sibTrans" cxnId="{6354E28A-4A60-4CAD-848D-4E725BF2BABE}">
      <dgm:prSet/>
      <dgm:spPr/>
      <dgm:t>
        <a:bodyPr/>
        <a:lstStyle/>
        <a:p>
          <a:endParaRPr lang="en-US"/>
        </a:p>
      </dgm:t>
    </dgm:pt>
    <dgm:pt modelId="{D80D6E3B-7404-45B8-9ABF-890BF8A46CFE}">
      <dgm:prSet phldrT="[Text]" custT="1"/>
      <dgm:spPr/>
      <dgm:t>
        <a:bodyPr/>
        <a:lstStyle/>
        <a:p>
          <a:pPr marL="182880" indent="-182880">
            <a:spcAft>
              <a:spcPts val="600"/>
            </a:spcAft>
          </a:pPr>
          <a:r>
            <a:rPr lang="en-US" sz="1200" b="0" dirty="0"/>
            <a:t>Dysphagia screen compliance- Goal 100%</a:t>
          </a:r>
        </a:p>
      </dgm:t>
    </dgm:pt>
    <dgm:pt modelId="{6A12A2F3-42B7-4F6E-B0A1-F06AB1AF9905}" type="parTrans" cxnId="{700B7768-22D2-44AA-9F9F-98676C694B23}">
      <dgm:prSet/>
      <dgm:spPr/>
      <dgm:t>
        <a:bodyPr/>
        <a:lstStyle/>
        <a:p>
          <a:endParaRPr lang="en-US"/>
        </a:p>
      </dgm:t>
    </dgm:pt>
    <dgm:pt modelId="{E97754A6-F4F9-410F-A1A4-292F2CDFCB35}" type="sibTrans" cxnId="{700B7768-22D2-44AA-9F9F-98676C694B23}">
      <dgm:prSet/>
      <dgm:spPr/>
      <dgm:t>
        <a:bodyPr/>
        <a:lstStyle/>
        <a:p>
          <a:endParaRPr lang="en-US"/>
        </a:p>
      </dgm:t>
    </dgm:pt>
    <dgm:pt modelId="{8924B11A-878F-4354-85F9-DFE6FDABD1C4}">
      <dgm:prSet phldrT="[Text]" custT="1"/>
      <dgm:spPr/>
      <dgm:t>
        <a:bodyPr/>
        <a:lstStyle/>
        <a:p>
          <a:pPr marL="182880" indent="-182880">
            <a:spcAft>
              <a:spcPts val="600"/>
            </a:spcAft>
          </a:pPr>
          <a:r>
            <a:rPr lang="en-US" sz="1200" b="0" dirty="0"/>
            <a:t>Hemorrhagic bleed Blood pressure goal  documentation – Goal 100%</a:t>
          </a:r>
        </a:p>
      </dgm:t>
    </dgm:pt>
    <dgm:pt modelId="{EF718B31-CC5D-4093-9186-687F57F38509}" type="parTrans" cxnId="{D7514A66-9A0A-4876-8A40-69BED0CD417C}">
      <dgm:prSet/>
      <dgm:spPr/>
      <dgm:t>
        <a:bodyPr/>
        <a:lstStyle/>
        <a:p>
          <a:endParaRPr lang="en-US"/>
        </a:p>
      </dgm:t>
    </dgm:pt>
    <dgm:pt modelId="{954F804F-BB62-4254-8A1F-370C91731AC3}" type="sibTrans" cxnId="{D7514A66-9A0A-4876-8A40-69BED0CD417C}">
      <dgm:prSet/>
      <dgm:spPr/>
      <dgm:t>
        <a:bodyPr/>
        <a:lstStyle/>
        <a:p>
          <a:endParaRPr lang="en-US"/>
        </a:p>
      </dgm:t>
    </dgm:pt>
    <dgm:pt modelId="{5020093D-93A9-43EB-8867-1CAC38CA1EF7}">
      <dgm:prSet phldrT="[Text]" custT="1"/>
      <dgm:spPr/>
      <dgm:t>
        <a:bodyPr/>
        <a:lstStyle/>
        <a:p>
          <a:pPr marL="182880" indent="-182880">
            <a:spcAft>
              <a:spcPts val="600"/>
            </a:spcAft>
          </a:pPr>
          <a:r>
            <a:rPr lang="en-US" sz="1200" b="0" dirty="0"/>
            <a:t>Patient satisfaction with perception of quality of care at the program level</a:t>
          </a:r>
        </a:p>
      </dgm:t>
    </dgm:pt>
    <dgm:pt modelId="{68031C72-40D6-461B-B8FD-D4AB036F48DE}" type="parTrans" cxnId="{EC6FB3E3-0CA1-4802-9A1B-5B94D78CA4B2}">
      <dgm:prSet/>
      <dgm:spPr/>
      <dgm:t>
        <a:bodyPr/>
        <a:lstStyle/>
        <a:p>
          <a:endParaRPr lang="en-US"/>
        </a:p>
      </dgm:t>
    </dgm:pt>
    <dgm:pt modelId="{D43C2370-1883-493D-89CA-5C90A36254DE}" type="sibTrans" cxnId="{EC6FB3E3-0CA1-4802-9A1B-5B94D78CA4B2}">
      <dgm:prSet/>
      <dgm:spPr/>
      <dgm:t>
        <a:bodyPr/>
        <a:lstStyle/>
        <a:p>
          <a:endParaRPr lang="en-US"/>
        </a:p>
      </dgm:t>
    </dgm:pt>
    <dgm:pt modelId="{09B6A989-DE45-4674-A64F-5CEFF65526C7}">
      <dgm:prSet phldrT="[Text]" custT="1"/>
      <dgm:spPr/>
      <dgm:t>
        <a:bodyPr/>
        <a:lstStyle/>
        <a:p>
          <a:pPr marL="182880" indent="-182880">
            <a:spcAft>
              <a:spcPts val="600"/>
            </a:spcAft>
          </a:pPr>
          <a:r>
            <a:rPr lang="en-US" sz="1200" b="0" dirty="0"/>
            <a:t>ED providers stroke related protocols and care of the acute stroke patient education compliance –Goal 80%.</a:t>
          </a:r>
        </a:p>
      </dgm:t>
    </dgm:pt>
    <dgm:pt modelId="{10F9AD88-A48E-4243-B346-16484B2431FA}" type="parTrans" cxnId="{936842A3-C97D-414B-A804-8089CA4AB619}">
      <dgm:prSet/>
      <dgm:spPr/>
      <dgm:t>
        <a:bodyPr/>
        <a:lstStyle/>
        <a:p>
          <a:endParaRPr lang="en-US"/>
        </a:p>
      </dgm:t>
    </dgm:pt>
    <dgm:pt modelId="{03DB7981-3932-4105-AEE2-BABD208692CF}" type="sibTrans" cxnId="{936842A3-C97D-414B-A804-8089CA4AB619}">
      <dgm:prSet/>
      <dgm:spPr/>
      <dgm:t>
        <a:bodyPr/>
        <a:lstStyle/>
        <a:p>
          <a:endParaRPr lang="en-US"/>
        </a:p>
      </dgm:t>
    </dgm:pt>
    <dgm:pt modelId="{ACCDB58D-78F8-4A92-85BF-9D48342C5EBE}">
      <dgm:prSet phldrT="[Text]" custT="1"/>
      <dgm:spPr/>
      <dgm:t>
        <a:bodyPr/>
        <a:lstStyle/>
        <a:p>
          <a:pPr marL="182880" indent="-182880">
            <a:spcAft>
              <a:spcPts val="600"/>
            </a:spcAft>
          </a:pPr>
          <a:r>
            <a:rPr lang="en-US" sz="1200" b="0" dirty="0"/>
            <a:t>Post Tenecteplase Blood pressure monitoring and treatment – Goal 100%</a:t>
          </a:r>
        </a:p>
      </dgm:t>
    </dgm:pt>
    <dgm:pt modelId="{519F634B-35EB-46F8-B40E-0537F13A638E}" type="parTrans" cxnId="{59235361-0916-4407-AA6A-414F8C27BA0F}">
      <dgm:prSet/>
      <dgm:spPr/>
      <dgm:t>
        <a:bodyPr/>
        <a:lstStyle/>
        <a:p>
          <a:endParaRPr lang="en-US"/>
        </a:p>
      </dgm:t>
    </dgm:pt>
    <dgm:pt modelId="{9802169B-C945-447A-B11B-E2EA058A8EA5}" type="sibTrans" cxnId="{59235361-0916-4407-AA6A-414F8C27BA0F}">
      <dgm:prSet/>
      <dgm:spPr/>
      <dgm:t>
        <a:bodyPr/>
        <a:lstStyle/>
        <a:p>
          <a:endParaRPr lang="en-US"/>
        </a:p>
      </dgm:t>
    </dgm:pt>
    <dgm:pt modelId="{DD66275C-1B7B-4E62-8EC1-3030972FE9F5}">
      <dgm:prSet phldrT="[Text]" custT="1"/>
      <dgm:spPr/>
      <dgm:t>
        <a:bodyPr/>
        <a:lstStyle/>
        <a:p>
          <a:pPr marL="182880" indent="-182880">
            <a:spcAft>
              <a:spcPts val="600"/>
            </a:spcAft>
          </a:pPr>
          <a:r>
            <a:rPr lang="en-US" sz="1200" b="0" dirty="0"/>
            <a:t>CT Brain interpretation documentation prior to Tenecteplase- goal 100%</a:t>
          </a:r>
        </a:p>
      </dgm:t>
    </dgm:pt>
    <dgm:pt modelId="{AD2AD817-E0C7-4F56-A7B5-F64429556C22}" type="parTrans" cxnId="{3BCBE6AC-3422-4426-BD34-31E54A0BAC0A}">
      <dgm:prSet/>
      <dgm:spPr/>
      <dgm:t>
        <a:bodyPr/>
        <a:lstStyle/>
        <a:p>
          <a:endParaRPr lang="en-US"/>
        </a:p>
      </dgm:t>
    </dgm:pt>
    <dgm:pt modelId="{E62D8724-5FCE-41EE-A755-D85075EC7E8E}" type="sibTrans" cxnId="{3BCBE6AC-3422-4426-BD34-31E54A0BAC0A}">
      <dgm:prSet/>
      <dgm:spPr/>
      <dgm:t>
        <a:bodyPr/>
        <a:lstStyle/>
        <a:p>
          <a:endParaRPr lang="en-US"/>
        </a:p>
      </dgm:t>
    </dgm:pt>
    <dgm:pt modelId="{EC6A10FC-B4F8-4605-9F9A-815637E8FFBD}" type="pres">
      <dgm:prSet presAssocID="{D8BDA012-B0A7-44C6-AEAE-D3CA34B4B4B0}" presName="Name0" presStyleCnt="0">
        <dgm:presLayoutVars>
          <dgm:chMax val="7"/>
          <dgm:chPref val="7"/>
          <dgm:dir/>
          <dgm:animLvl val="lvl"/>
        </dgm:presLayoutVars>
      </dgm:prSet>
      <dgm:spPr/>
    </dgm:pt>
    <dgm:pt modelId="{A15F8146-5BFB-451E-908E-23C8D4B7075E}" type="pres">
      <dgm:prSet presAssocID="{40042088-31F6-462D-BFF7-3F4DDA838B17}" presName="Accent1" presStyleCnt="0"/>
      <dgm:spPr/>
    </dgm:pt>
    <dgm:pt modelId="{CF86712A-B6FB-453D-92C2-961E0F6C06C5}" type="pres">
      <dgm:prSet presAssocID="{40042088-31F6-462D-BFF7-3F4DDA838B17}" presName="Accent" presStyleLbl="node1" presStyleIdx="0" presStyleCnt="1" custScaleX="92613" custScaleY="92593" custLinFactNeighborX="1687" custLinFactNeighborY="-555"/>
      <dgm:spPr/>
    </dgm:pt>
    <dgm:pt modelId="{0663CE3F-FC8D-4275-959A-402706704808}" type="pres">
      <dgm:prSet presAssocID="{40042088-31F6-462D-BFF7-3F4DDA838B17}" presName="Child1" presStyleLbl="revTx" presStyleIdx="0" presStyleCnt="2" custScaleX="113579" custScaleY="214233" custLinFactNeighborX="33752" custLinFactNeighborY="865">
        <dgm:presLayoutVars>
          <dgm:chMax val="0"/>
          <dgm:chPref val="0"/>
          <dgm:bulletEnabled val="1"/>
        </dgm:presLayoutVars>
      </dgm:prSet>
      <dgm:spPr/>
    </dgm:pt>
    <dgm:pt modelId="{7B746785-03DF-404F-9F6B-84C3ADC31FC0}" type="pres">
      <dgm:prSet presAssocID="{40042088-31F6-462D-BFF7-3F4DDA838B17}" presName="Parent1" presStyleLbl="revTx" presStyleIdx="1" presStyleCnt="2" custScaleX="94271" custScaleY="100262" custLinFactNeighborX="1723" custLinFactNeighborY="2468">
        <dgm:presLayoutVars>
          <dgm:chMax val="1"/>
          <dgm:chPref val="1"/>
          <dgm:bulletEnabled val="1"/>
        </dgm:presLayoutVars>
      </dgm:prSet>
      <dgm:spPr/>
    </dgm:pt>
  </dgm:ptLst>
  <dgm:cxnLst>
    <dgm:cxn modelId="{EFF82515-FD15-4997-8D87-1C775BAEE637}" srcId="{40042088-31F6-462D-BFF7-3F4DDA838B17}" destId="{61E55164-9840-4E4E-9F18-3BB3FD42479B}" srcOrd="0" destOrd="0" parTransId="{7C70978C-1244-4EC1-BE48-E22EE9BAD6CC}" sibTransId="{07E8C0B7-E1FA-4C03-AF40-F90CFB4279E3}"/>
    <dgm:cxn modelId="{0D157838-E299-4864-9902-A40F3AD87674}" srcId="{40042088-31F6-462D-BFF7-3F4DDA838B17}" destId="{DB589275-C4A5-42D1-882F-09A89E1CAF09}" srcOrd="2" destOrd="0" parTransId="{4D7F9E2E-0350-4398-BB03-5AC86F2495D2}" sibTransId="{A35C8969-5F8A-46FC-8296-15F2F4311C08}"/>
    <dgm:cxn modelId="{12A0BC3C-9312-41D2-B558-498164E9C837}" type="presOf" srcId="{BAFBB8D2-5B2D-4073-AFFC-D8326EDFEAC6}" destId="{0663CE3F-FC8D-4275-959A-402706704808}" srcOrd="0" destOrd="4" presId="urn:microsoft.com/office/officeart/2009/layout/CircleArrowProcess"/>
    <dgm:cxn modelId="{5ED45D5C-56BB-4C1A-BB32-538C84EF9376}" type="presOf" srcId="{8924B11A-878F-4354-85F9-DFE6FDABD1C4}" destId="{0663CE3F-FC8D-4275-959A-402706704808}" srcOrd="0" destOrd="6" presId="urn:microsoft.com/office/officeart/2009/layout/CircleArrowProcess"/>
    <dgm:cxn modelId="{59235361-0916-4407-AA6A-414F8C27BA0F}" srcId="{40042088-31F6-462D-BFF7-3F4DDA838B17}" destId="{ACCDB58D-78F8-4A92-85BF-9D48342C5EBE}" srcOrd="3" destOrd="0" parTransId="{519F634B-35EB-46F8-B40E-0537F13A638E}" sibTransId="{9802169B-C945-447A-B11B-E2EA058A8EA5}"/>
    <dgm:cxn modelId="{D7514A66-9A0A-4876-8A40-69BED0CD417C}" srcId="{40042088-31F6-462D-BFF7-3F4DDA838B17}" destId="{8924B11A-878F-4354-85F9-DFE6FDABD1C4}" srcOrd="6" destOrd="0" parTransId="{EF718B31-CC5D-4093-9186-687F57F38509}" sibTransId="{954F804F-BB62-4254-8A1F-370C91731AC3}"/>
    <dgm:cxn modelId="{700B7768-22D2-44AA-9F9F-98676C694B23}" srcId="{40042088-31F6-462D-BFF7-3F4DDA838B17}" destId="{D80D6E3B-7404-45B8-9ABF-890BF8A46CFE}" srcOrd="5" destOrd="0" parTransId="{6A12A2F3-42B7-4F6E-B0A1-F06AB1AF9905}" sibTransId="{E97754A6-F4F9-410F-A1A4-292F2CDFCB35}"/>
    <dgm:cxn modelId="{01FFA76C-15CF-483C-8DDB-79158EA5A744}" type="presOf" srcId="{D80D6E3B-7404-45B8-9ABF-890BF8A46CFE}" destId="{0663CE3F-FC8D-4275-959A-402706704808}" srcOrd="0" destOrd="5" presId="urn:microsoft.com/office/officeart/2009/layout/CircleArrowProcess"/>
    <dgm:cxn modelId="{AF271E50-FEC2-412D-A0CE-46A03E493451}" srcId="{D8BDA012-B0A7-44C6-AEAE-D3CA34B4B4B0}" destId="{40042088-31F6-462D-BFF7-3F4DDA838B17}" srcOrd="0" destOrd="0" parTransId="{F42B803E-D238-4451-B152-C591079B39BF}" sibTransId="{1FB65D75-EDFE-4BA6-9D2E-F5718C92BB87}"/>
    <dgm:cxn modelId="{6A62B751-18E4-4F3C-8E95-33DC87110538}" type="presOf" srcId="{5020093D-93A9-43EB-8867-1CAC38CA1EF7}" destId="{0663CE3F-FC8D-4275-959A-402706704808}" srcOrd="0" destOrd="7" presId="urn:microsoft.com/office/officeart/2009/layout/CircleArrowProcess"/>
    <dgm:cxn modelId="{1BB46778-2FFD-4A5C-98B6-E890ABADC938}" type="presOf" srcId="{ACCDB58D-78F8-4A92-85BF-9D48342C5EBE}" destId="{0663CE3F-FC8D-4275-959A-402706704808}" srcOrd="0" destOrd="3" presId="urn:microsoft.com/office/officeart/2009/layout/CircleArrowProcess"/>
    <dgm:cxn modelId="{6354E28A-4A60-4CAD-848D-4E725BF2BABE}" srcId="{40042088-31F6-462D-BFF7-3F4DDA838B17}" destId="{BAFBB8D2-5B2D-4073-AFFC-D8326EDFEAC6}" srcOrd="4" destOrd="0" parTransId="{CF4322FB-15EF-4554-B9D6-BD2414BD7C2C}" sibTransId="{CE4BA781-7735-4F27-8AD8-9956549ADB5A}"/>
    <dgm:cxn modelId="{936842A3-C97D-414B-A804-8089CA4AB619}" srcId="{40042088-31F6-462D-BFF7-3F4DDA838B17}" destId="{09B6A989-DE45-4674-A64F-5CEFF65526C7}" srcOrd="8" destOrd="0" parTransId="{10F9AD88-A48E-4243-B346-16484B2431FA}" sibTransId="{03DB7981-3932-4105-AEE2-BABD208692CF}"/>
    <dgm:cxn modelId="{8BDE48AA-BC23-487A-95EC-269B9541D5EA}" type="presOf" srcId="{09B6A989-DE45-4674-A64F-5CEFF65526C7}" destId="{0663CE3F-FC8D-4275-959A-402706704808}" srcOrd="0" destOrd="8" presId="urn:microsoft.com/office/officeart/2009/layout/CircleArrowProcess"/>
    <dgm:cxn modelId="{C12410AB-5AAB-47B1-83EC-6BD91D0FAB32}" type="presOf" srcId="{DB589275-C4A5-42D1-882F-09A89E1CAF09}" destId="{0663CE3F-FC8D-4275-959A-402706704808}" srcOrd="0" destOrd="2" presId="urn:microsoft.com/office/officeart/2009/layout/CircleArrowProcess"/>
    <dgm:cxn modelId="{E9E344AC-6AA8-4BFE-BE31-28FCD267E245}" type="presOf" srcId="{61E55164-9840-4E4E-9F18-3BB3FD42479B}" destId="{0663CE3F-FC8D-4275-959A-402706704808}" srcOrd="0" destOrd="0" presId="urn:microsoft.com/office/officeart/2009/layout/CircleArrowProcess"/>
    <dgm:cxn modelId="{3BCBE6AC-3422-4426-BD34-31E54A0BAC0A}" srcId="{40042088-31F6-462D-BFF7-3F4DDA838B17}" destId="{DD66275C-1B7B-4E62-8EC1-3030972FE9F5}" srcOrd="1" destOrd="0" parTransId="{AD2AD817-E0C7-4F56-A7B5-F64429556C22}" sibTransId="{E62D8724-5FCE-41EE-A755-D85075EC7E8E}"/>
    <dgm:cxn modelId="{1CE2DEB4-4864-4458-AD44-A2A71D2BD26E}" type="presOf" srcId="{40042088-31F6-462D-BFF7-3F4DDA838B17}" destId="{7B746785-03DF-404F-9F6B-84C3ADC31FC0}" srcOrd="0" destOrd="0" presId="urn:microsoft.com/office/officeart/2009/layout/CircleArrowProcess"/>
    <dgm:cxn modelId="{6B32DCBC-CD0C-42D5-8D92-B4C479F42FCA}" type="presOf" srcId="{D8BDA012-B0A7-44C6-AEAE-D3CA34B4B4B0}" destId="{EC6A10FC-B4F8-4605-9F9A-815637E8FFBD}" srcOrd="0" destOrd="0" presId="urn:microsoft.com/office/officeart/2009/layout/CircleArrowProcess"/>
    <dgm:cxn modelId="{EC6FB3E3-0CA1-4802-9A1B-5B94D78CA4B2}" srcId="{40042088-31F6-462D-BFF7-3F4DDA838B17}" destId="{5020093D-93A9-43EB-8867-1CAC38CA1EF7}" srcOrd="7" destOrd="0" parTransId="{68031C72-40D6-461B-B8FD-D4AB036F48DE}" sibTransId="{D43C2370-1883-493D-89CA-5C90A36254DE}"/>
    <dgm:cxn modelId="{A75CAAE5-5368-46D2-983B-EB142EBD09DC}" type="presOf" srcId="{DD66275C-1B7B-4E62-8EC1-3030972FE9F5}" destId="{0663CE3F-FC8D-4275-959A-402706704808}" srcOrd="0" destOrd="1" presId="urn:microsoft.com/office/officeart/2009/layout/CircleArrowProcess"/>
    <dgm:cxn modelId="{B00C4162-59AC-4369-AEBA-BC4A0266D986}" type="presParOf" srcId="{EC6A10FC-B4F8-4605-9F9A-815637E8FFBD}" destId="{A15F8146-5BFB-451E-908E-23C8D4B7075E}" srcOrd="0" destOrd="0" presId="urn:microsoft.com/office/officeart/2009/layout/CircleArrowProcess"/>
    <dgm:cxn modelId="{A0DD51F8-91ED-4358-9091-6911BBA6D270}" type="presParOf" srcId="{A15F8146-5BFB-451E-908E-23C8D4B7075E}" destId="{CF86712A-B6FB-453D-92C2-961E0F6C06C5}" srcOrd="0" destOrd="0" presId="urn:microsoft.com/office/officeart/2009/layout/CircleArrowProcess"/>
    <dgm:cxn modelId="{198E5EE5-D5BE-4402-8DB3-48583BE40E0E}" type="presParOf" srcId="{EC6A10FC-B4F8-4605-9F9A-815637E8FFBD}" destId="{0663CE3F-FC8D-4275-959A-402706704808}" srcOrd="1" destOrd="0" presId="urn:microsoft.com/office/officeart/2009/layout/CircleArrowProcess"/>
    <dgm:cxn modelId="{8075779B-40DA-47F0-B304-F13E9B3A5B66}" type="presParOf" srcId="{EC6A10FC-B4F8-4605-9F9A-815637E8FFBD}" destId="{7B746785-03DF-404F-9F6B-84C3ADC31FC0}"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712A-B6FB-453D-92C2-961E0F6C06C5}">
      <dsp:nvSpPr>
        <dsp:cNvPr id="0" name=""/>
        <dsp:cNvSpPr/>
      </dsp:nvSpPr>
      <dsp:spPr>
        <a:xfrm>
          <a:off x="761860" y="119518"/>
          <a:ext cx="3429886" cy="3429908"/>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3CE3F-FC8D-4275-959A-402706704808}">
      <dsp:nvSpPr>
        <dsp:cNvPr id="0" name=""/>
        <dsp:cNvSpPr/>
      </dsp:nvSpPr>
      <dsp:spPr>
        <a:xfrm>
          <a:off x="4814325" y="280475"/>
          <a:ext cx="2524216" cy="3176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82880" lvl="1" indent="-182880" algn="l" defTabSz="622300">
            <a:lnSpc>
              <a:spcPct val="90000"/>
            </a:lnSpc>
            <a:spcBef>
              <a:spcPct val="0"/>
            </a:spcBef>
            <a:spcAft>
              <a:spcPts val="600"/>
            </a:spcAft>
            <a:buChar char="•"/>
          </a:pPr>
          <a:r>
            <a:rPr lang="en-US" sz="1400" b="1" kern="1200" dirty="0"/>
            <a:t>STK-1</a:t>
          </a:r>
          <a:r>
            <a:rPr lang="en-US" sz="1400" kern="1200" dirty="0"/>
            <a:t> Venous Thromboembolism (VTE) Prophylaxis</a:t>
          </a:r>
        </a:p>
        <a:p>
          <a:pPr marL="182880" lvl="1" indent="-182880" algn="l" defTabSz="622300">
            <a:lnSpc>
              <a:spcPct val="90000"/>
            </a:lnSpc>
            <a:spcBef>
              <a:spcPct val="0"/>
            </a:spcBef>
            <a:spcAft>
              <a:spcPts val="600"/>
            </a:spcAft>
            <a:buChar char="•"/>
          </a:pPr>
          <a:r>
            <a:rPr lang="en-US" sz="1400" b="1" kern="1200" dirty="0"/>
            <a:t>STK-2 </a:t>
          </a:r>
          <a:r>
            <a:rPr lang="en-US" sz="1400" kern="1200" dirty="0"/>
            <a:t>Discharged on Antithrombotic Therapy</a:t>
          </a:r>
        </a:p>
        <a:p>
          <a:pPr marL="182880" lvl="1" indent="-182880" algn="l" defTabSz="622300">
            <a:lnSpc>
              <a:spcPct val="90000"/>
            </a:lnSpc>
            <a:spcBef>
              <a:spcPct val="0"/>
            </a:spcBef>
            <a:spcAft>
              <a:spcPts val="600"/>
            </a:spcAft>
            <a:buChar char="•"/>
          </a:pPr>
          <a:r>
            <a:rPr lang="en-US" sz="1400" b="1" kern="1200" dirty="0"/>
            <a:t>STK-3</a:t>
          </a:r>
          <a:r>
            <a:rPr lang="en-US" sz="1400" kern="1200" dirty="0"/>
            <a:t> Anticoagulation Therapy for Atrial Fibrillation/Flutter</a:t>
          </a:r>
        </a:p>
        <a:p>
          <a:pPr marL="182880" lvl="1" indent="-182880" algn="l" defTabSz="622300">
            <a:lnSpc>
              <a:spcPct val="90000"/>
            </a:lnSpc>
            <a:spcBef>
              <a:spcPct val="0"/>
            </a:spcBef>
            <a:spcAft>
              <a:spcPts val="600"/>
            </a:spcAft>
            <a:buChar char="•"/>
          </a:pPr>
          <a:r>
            <a:rPr lang="en-US" sz="1400" b="1" kern="1200" dirty="0"/>
            <a:t>STK-4</a:t>
          </a:r>
          <a:r>
            <a:rPr lang="en-US" sz="1400" kern="1200" dirty="0"/>
            <a:t> Thrombolytic Therapy </a:t>
          </a:r>
        </a:p>
        <a:p>
          <a:pPr marL="182880" lvl="1" indent="-182880" algn="l" defTabSz="622300">
            <a:lnSpc>
              <a:spcPct val="90000"/>
            </a:lnSpc>
            <a:spcBef>
              <a:spcPct val="0"/>
            </a:spcBef>
            <a:spcAft>
              <a:spcPts val="600"/>
            </a:spcAft>
            <a:buChar char="•"/>
          </a:pPr>
          <a:r>
            <a:rPr lang="en-US" sz="1400" b="1" kern="1200" dirty="0"/>
            <a:t>STK-5</a:t>
          </a:r>
          <a:r>
            <a:rPr lang="en-US" sz="1400" kern="1200" dirty="0"/>
            <a:t> Antithrombotic Therapy By End of Hospital Day Two</a:t>
          </a:r>
        </a:p>
        <a:p>
          <a:pPr marL="182880" lvl="1" indent="-182880" algn="l" defTabSz="622300">
            <a:lnSpc>
              <a:spcPct val="90000"/>
            </a:lnSpc>
            <a:spcBef>
              <a:spcPct val="0"/>
            </a:spcBef>
            <a:spcAft>
              <a:spcPts val="600"/>
            </a:spcAft>
            <a:buChar char="•"/>
          </a:pPr>
          <a:r>
            <a:rPr lang="en-US" sz="1400" b="1" kern="1200" dirty="0"/>
            <a:t>STK-6</a:t>
          </a:r>
          <a:r>
            <a:rPr lang="en-US" sz="1400" kern="1200" dirty="0"/>
            <a:t> Discharged on Statin Medication</a:t>
          </a:r>
        </a:p>
        <a:p>
          <a:pPr marL="182880" lvl="1" indent="-182880" algn="l" defTabSz="622300">
            <a:lnSpc>
              <a:spcPct val="90000"/>
            </a:lnSpc>
            <a:spcBef>
              <a:spcPct val="0"/>
            </a:spcBef>
            <a:spcAft>
              <a:spcPts val="600"/>
            </a:spcAft>
            <a:buChar char="•"/>
          </a:pPr>
          <a:r>
            <a:rPr lang="en-US" sz="1400" b="1" kern="1200" dirty="0"/>
            <a:t>STK-8</a:t>
          </a:r>
          <a:r>
            <a:rPr lang="en-US" sz="1400" kern="1200" dirty="0"/>
            <a:t> Stroke Education</a:t>
          </a:r>
        </a:p>
        <a:p>
          <a:pPr marL="182880" lvl="1" indent="-182880" algn="l" defTabSz="622300">
            <a:lnSpc>
              <a:spcPct val="90000"/>
            </a:lnSpc>
            <a:spcBef>
              <a:spcPct val="0"/>
            </a:spcBef>
            <a:spcAft>
              <a:spcPts val="600"/>
            </a:spcAft>
            <a:buChar char="•"/>
          </a:pPr>
          <a:r>
            <a:rPr lang="en-US" sz="1400" b="1" kern="1200" dirty="0"/>
            <a:t>STK-10</a:t>
          </a:r>
          <a:r>
            <a:rPr lang="en-US" sz="1400" kern="1200" dirty="0"/>
            <a:t> Assessed for Rehabilitation</a:t>
          </a:r>
        </a:p>
        <a:p>
          <a:pPr marL="182880" lvl="1" indent="-182880" algn="l" defTabSz="622300">
            <a:lnSpc>
              <a:spcPct val="90000"/>
            </a:lnSpc>
            <a:spcBef>
              <a:spcPct val="0"/>
            </a:spcBef>
            <a:spcAft>
              <a:spcPts val="600"/>
            </a:spcAft>
            <a:buChar char="•"/>
          </a:pPr>
          <a:r>
            <a:rPr lang="en-US" sz="1400" b="1" kern="1200" dirty="0"/>
            <a:t>CSTK-01</a:t>
          </a:r>
          <a:r>
            <a:rPr lang="en-US" sz="1400" kern="1200" dirty="0"/>
            <a:t> National Institutes of Health Stroke Scale (NIHSS Score Performed for Ischemic Stroke Patients)</a:t>
          </a:r>
        </a:p>
      </dsp:txBody>
      <dsp:txXfrm>
        <a:off x="4814325" y="280475"/>
        <a:ext cx="2524216" cy="3176877"/>
      </dsp:txXfrm>
    </dsp:sp>
    <dsp:sp modelId="{7B746785-03DF-404F-9F6B-84C3ADC31FC0}">
      <dsp:nvSpPr>
        <dsp:cNvPr id="0" name=""/>
        <dsp:cNvSpPr/>
      </dsp:nvSpPr>
      <dsp:spPr>
        <a:xfrm>
          <a:off x="1471313" y="1367047"/>
          <a:ext cx="1949701" cy="103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Inpatient Stroke measures</a:t>
          </a:r>
        </a:p>
      </dsp:txBody>
      <dsp:txXfrm>
        <a:off x="1471313" y="1367047"/>
        <a:ext cx="1949701" cy="103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712A-B6FB-453D-92C2-961E0F6C06C5}">
      <dsp:nvSpPr>
        <dsp:cNvPr id="0" name=""/>
        <dsp:cNvSpPr/>
      </dsp:nvSpPr>
      <dsp:spPr>
        <a:xfrm>
          <a:off x="761453" y="116629"/>
          <a:ext cx="3429886" cy="3429908"/>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3CE3F-FC8D-4275-959A-402706704808}">
      <dsp:nvSpPr>
        <dsp:cNvPr id="0" name=""/>
        <dsp:cNvSpPr/>
      </dsp:nvSpPr>
      <dsp:spPr>
        <a:xfrm>
          <a:off x="4814325" y="270552"/>
          <a:ext cx="2524216" cy="3175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82880" lvl="1" indent="-182880" algn="l" defTabSz="533400">
            <a:lnSpc>
              <a:spcPct val="90000"/>
            </a:lnSpc>
            <a:spcBef>
              <a:spcPct val="0"/>
            </a:spcBef>
            <a:spcAft>
              <a:spcPts val="600"/>
            </a:spcAft>
            <a:buChar char="•"/>
          </a:pPr>
          <a:r>
            <a:rPr lang="en-US" sz="1200" b="0" kern="1200" dirty="0"/>
            <a:t>Inpatient providers utilization of “Stroke Ischemic admission” order set - Goal 90%</a:t>
          </a:r>
        </a:p>
        <a:p>
          <a:pPr marL="182880" lvl="1" indent="-182880" algn="l" defTabSz="533400">
            <a:lnSpc>
              <a:spcPct val="90000"/>
            </a:lnSpc>
            <a:spcBef>
              <a:spcPct val="0"/>
            </a:spcBef>
            <a:spcAft>
              <a:spcPts val="600"/>
            </a:spcAft>
            <a:buChar char="•"/>
          </a:pPr>
          <a:r>
            <a:rPr lang="en-US" sz="1200" b="0" kern="1200" dirty="0"/>
            <a:t>CT Brain interpretation documentation prior to Tenecteplase- goal 100%</a:t>
          </a:r>
        </a:p>
        <a:p>
          <a:pPr marL="182880" lvl="1" indent="-182880" algn="l" defTabSz="533400">
            <a:lnSpc>
              <a:spcPct val="90000"/>
            </a:lnSpc>
            <a:spcBef>
              <a:spcPct val="0"/>
            </a:spcBef>
            <a:spcAft>
              <a:spcPts val="600"/>
            </a:spcAft>
            <a:buChar char="•"/>
          </a:pPr>
          <a:r>
            <a:rPr lang="en-US" sz="1200" b="0" kern="1200" dirty="0"/>
            <a:t>Post Tenecteplase Neuro assessment - Goal 100%</a:t>
          </a:r>
        </a:p>
        <a:p>
          <a:pPr marL="182880" lvl="1" indent="-182880" algn="l" defTabSz="533400">
            <a:lnSpc>
              <a:spcPct val="90000"/>
            </a:lnSpc>
            <a:spcBef>
              <a:spcPct val="0"/>
            </a:spcBef>
            <a:spcAft>
              <a:spcPts val="600"/>
            </a:spcAft>
            <a:buChar char="•"/>
          </a:pPr>
          <a:r>
            <a:rPr lang="en-US" sz="1200" b="0" kern="1200" dirty="0"/>
            <a:t>Post Tenecteplase Blood pressure monitoring and treatment – Goal 100%</a:t>
          </a:r>
        </a:p>
        <a:p>
          <a:pPr marL="182880" lvl="1" indent="-182880" algn="l" defTabSz="533400">
            <a:lnSpc>
              <a:spcPct val="90000"/>
            </a:lnSpc>
            <a:spcBef>
              <a:spcPct val="0"/>
            </a:spcBef>
            <a:spcAft>
              <a:spcPts val="600"/>
            </a:spcAft>
            <a:buChar char="•"/>
          </a:pPr>
          <a:r>
            <a:rPr lang="en-US" sz="1200" b="0" kern="1200" dirty="0"/>
            <a:t>24 hr Post Tenecteplase Antithrombotic tx initiation – Goal 100%</a:t>
          </a:r>
        </a:p>
        <a:p>
          <a:pPr marL="182880" lvl="1" indent="-182880" algn="l" defTabSz="533400">
            <a:lnSpc>
              <a:spcPct val="90000"/>
            </a:lnSpc>
            <a:spcBef>
              <a:spcPct val="0"/>
            </a:spcBef>
            <a:spcAft>
              <a:spcPts val="600"/>
            </a:spcAft>
            <a:buChar char="•"/>
          </a:pPr>
          <a:r>
            <a:rPr lang="en-US" sz="1200" b="0" kern="1200" dirty="0"/>
            <a:t>Dysphagia screen compliance- Goal 100%</a:t>
          </a:r>
        </a:p>
        <a:p>
          <a:pPr marL="182880" lvl="1" indent="-182880" algn="l" defTabSz="533400">
            <a:lnSpc>
              <a:spcPct val="90000"/>
            </a:lnSpc>
            <a:spcBef>
              <a:spcPct val="0"/>
            </a:spcBef>
            <a:spcAft>
              <a:spcPts val="600"/>
            </a:spcAft>
            <a:buChar char="•"/>
          </a:pPr>
          <a:r>
            <a:rPr lang="en-US" sz="1200" b="0" kern="1200" dirty="0"/>
            <a:t>Hemorrhagic bleed Blood pressure goal  documentation – Goal 100%</a:t>
          </a:r>
        </a:p>
        <a:p>
          <a:pPr marL="182880" lvl="1" indent="-182880" algn="l" defTabSz="533400">
            <a:lnSpc>
              <a:spcPct val="90000"/>
            </a:lnSpc>
            <a:spcBef>
              <a:spcPct val="0"/>
            </a:spcBef>
            <a:spcAft>
              <a:spcPts val="600"/>
            </a:spcAft>
            <a:buChar char="•"/>
          </a:pPr>
          <a:r>
            <a:rPr lang="en-US" sz="1200" b="0" kern="1200" dirty="0"/>
            <a:t>Patient satisfaction with perception of quality of care at the program level</a:t>
          </a:r>
        </a:p>
        <a:p>
          <a:pPr marL="182880" lvl="1" indent="-182880" algn="l" defTabSz="533400">
            <a:lnSpc>
              <a:spcPct val="90000"/>
            </a:lnSpc>
            <a:spcBef>
              <a:spcPct val="0"/>
            </a:spcBef>
            <a:spcAft>
              <a:spcPts val="600"/>
            </a:spcAft>
            <a:buChar char="•"/>
          </a:pPr>
          <a:r>
            <a:rPr lang="en-US" sz="1200" b="0" kern="1200" dirty="0"/>
            <a:t>ED providers stroke related protocols and care of the acute stroke patient education compliance –Goal 80%.</a:t>
          </a:r>
        </a:p>
      </dsp:txBody>
      <dsp:txXfrm>
        <a:off x="4814325" y="270552"/>
        <a:ext cx="2524216" cy="3175113"/>
      </dsp:txXfrm>
    </dsp:sp>
    <dsp:sp modelId="{7B746785-03DF-404F-9F6B-84C3ADC31FC0}">
      <dsp:nvSpPr>
        <dsp:cNvPr id="0" name=""/>
        <dsp:cNvSpPr/>
      </dsp:nvSpPr>
      <dsp:spPr>
        <a:xfrm>
          <a:off x="1474847" y="1365095"/>
          <a:ext cx="1948171" cy="103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Stroke performance measures</a:t>
          </a:r>
        </a:p>
      </dsp:txBody>
      <dsp:txXfrm>
        <a:off x="1474847" y="1365095"/>
        <a:ext cx="1948171" cy="103583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1B0210-3F50-2747-B2BD-73A484371F0A}" type="datetimeFigureOut">
              <a:rPr lang="en-US" smtClean="0"/>
              <a:t>5/25/2023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89F7C5-C9C1-3F46-9112-A4F0575B6BA8}" type="slidenum">
              <a:rPr lang="en-US" smtClean="0"/>
              <a:t>‹#›</a:t>
            </a:fld>
            <a:endParaRPr lang="en-US" dirty="0"/>
          </a:p>
        </p:txBody>
      </p:sp>
    </p:spTree>
    <p:extLst>
      <p:ext uri="{BB962C8B-B14F-4D97-AF65-F5344CB8AC3E}">
        <p14:creationId xmlns:p14="http://schemas.microsoft.com/office/powerpoint/2010/main" val="20184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nge Gradient">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4484"/>
          </a:xfrm>
          <a:prstGeom prst="rect">
            <a:avLst/>
          </a:prstGeom>
        </p:spPr>
      </p:pic>
      <p:sp>
        <p:nvSpPr>
          <p:cNvPr id="8" name="Title 1"/>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A524D40D-FB95-9C45-9A43-9331A6B7271B}"/>
              </a:ext>
            </a:extLst>
          </p:cNvPr>
          <p:cNvSpPr/>
          <p:nvPr/>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471492" y="4867881"/>
            <a:ext cx="4429915"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6" name="Text Placeholder 15"/>
          <p:cNvSpPr>
            <a:spLocks noGrp="1"/>
          </p:cNvSpPr>
          <p:nvPr>
            <p:ph type="body" sz="quarter" idx="11" hasCustomPrompt="1"/>
          </p:nvPr>
        </p:nvSpPr>
        <p:spPr>
          <a:xfrm>
            <a:off x="470474" y="4922345"/>
            <a:ext cx="3930077" cy="683709"/>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2" name="TextBox 1">
            <a:extLst>
              <a:ext uri="{FF2B5EF4-FFF2-40B4-BE49-F238E27FC236}">
                <a16:creationId xmlns:a16="http://schemas.microsoft.com/office/drawing/2014/main" id="{C86F9CDC-114C-D144-8F86-A1722BA9D9B4}"/>
              </a:ext>
            </a:extLst>
          </p:cNvPr>
          <p:cNvSpPr txBox="1"/>
          <p:nvPr userDrawn="1"/>
        </p:nvSpPr>
        <p:spPr>
          <a:xfrm>
            <a:off x="2940269" y="5349766"/>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7F6176E8-CFB6-4346-B763-4FE8BE61AA35}"/>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20"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2" name="Picture 11">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202983762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2880" userDrawn="1">
          <p15:clr>
            <a:srgbClr val="A4A3A4"/>
          </p15:clr>
        </p15:guide>
        <p15:guide id="2" orient="horz" pos="2160"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Break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62982" y="-932037"/>
            <a:ext cx="9522357" cy="6348238"/>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144000" cy="6611116"/>
          </a:xfrm>
          <a:prstGeom prst="rect">
            <a:avLst/>
          </a:prstGeom>
        </p:spPr>
      </p:pic>
      <p:sp>
        <p:nvSpPr>
          <p:cNvPr id="6" name="Rectangle 5">
            <a:extLst>
              <a:ext uri="{FF2B5EF4-FFF2-40B4-BE49-F238E27FC236}">
                <a16:creationId xmlns:a16="http://schemas.microsoft.com/office/drawing/2014/main" id="{5BCBC281-5D77-F448-AB6C-3BA16A732E0E}"/>
              </a:ext>
            </a:extLst>
          </p:cNvPr>
          <p:cNvSpPr/>
          <p:nvPr userDrawn="1"/>
        </p:nvSpPr>
        <p:spPr bwMode="white">
          <a:xfrm>
            <a:off x="4" y="5787004"/>
            <a:ext cx="7618920" cy="107100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852C8EFB-926B-7C42-AE3A-5258913F989D}"/>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13" name="Text Placeholder 15">
            <a:extLst>
              <a:ext uri="{FF2B5EF4-FFF2-40B4-BE49-F238E27FC236}">
                <a16:creationId xmlns:a16="http://schemas.microsoft.com/office/drawing/2014/main" id="{30E79F5D-17A0-2040-8C48-C60EAD37193F}"/>
              </a:ext>
            </a:extLst>
          </p:cNvPr>
          <p:cNvSpPr>
            <a:spLocks noGrp="1"/>
          </p:cNvSpPr>
          <p:nvPr>
            <p:ph type="body" sz="quarter" idx="11" hasCustomPrompt="1"/>
          </p:nvPr>
        </p:nvSpPr>
        <p:spPr bwMode="white">
          <a:xfrm>
            <a:off x="470476" y="4794749"/>
            <a:ext cx="6995687" cy="909859"/>
          </a:xfrm>
        </p:spPr>
        <p:txBody>
          <a:bodyPr/>
          <a:lstStyle>
            <a:lvl1pPr marL="0" indent="0">
              <a:buNone/>
              <a:defRPr sz="2000">
                <a:solidFill>
                  <a:schemeClr val="tx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r>
              <a:rPr lang="en-US" dirty="0"/>
              <a:t>Go to View tab &gt; “Slide Master”. Select the photo, right-click and select "Change Picture &gt; From File" to select a photo from your computer.</a:t>
            </a:r>
          </a:p>
        </p:txBody>
      </p:sp>
      <p:sp>
        <p:nvSpPr>
          <p:cNvPr id="15" name="Title 1">
            <a:extLst>
              <a:ext uri="{FF2B5EF4-FFF2-40B4-BE49-F238E27FC236}">
                <a16:creationId xmlns:a16="http://schemas.microsoft.com/office/drawing/2014/main" id="{9EBD6B30-42F1-CE45-8C8D-9CEF989D0A5F}"/>
              </a:ext>
            </a:extLst>
          </p:cNvPr>
          <p:cNvSpPr>
            <a:spLocks noGrp="1"/>
          </p:cNvSpPr>
          <p:nvPr>
            <p:ph type="ctrTitle" hasCustomPrompt="1"/>
          </p:nvPr>
        </p:nvSpPr>
        <p:spPr bwMode="white">
          <a:xfrm>
            <a:off x="470472" y="2998381"/>
            <a:ext cx="4675686" cy="1743007"/>
          </a:xfrm>
          <a:prstGeom prst="rect">
            <a:avLst/>
          </a:prstGeom>
        </p:spPr>
        <p:txBody>
          <a:bodyPr lIns="0" tIns="0" rIns="0" bIns="0" anchor="b" anchorCtr="0">
            <a:noAutofit/>
          </a:bodyPr>
          <a:lstStyle>
            <a:lvl1pPr algn="l">
              <a:lnSpc>
                <a:spcPct val="100000"/>
              </a:lnSpc>
              <a:defRPr sz="4000" b="1" kern="600" spc="-40" baseline="0">
                <a:solidFill>
                  <a:schemeClr val="accent2"/>
                </a:solidFill>
                <a:latin typeface="Mark for HCA" panose="020B0606020201010104" pitchFamily="34" charset="0"/>
                <a:cs typeface="Mark for HCA" panose="020B0606020201010104" pitchFamily="34" charset="0"/>
              </a:defRPr>
            </a:lvl1pPr>
          </a:lstStyle>
          <a:p>
            <a:r>
              <a:rPr lang="en-US" dirty="0"/>
              <a:t>Change photo </a:t>
            </a:r>
            <a:br>
              <a:rPr lang="en-US" dirty="0"/>
            </a:br>
            <a:r>
              <a:rPr lang="en-US" dirty="0"/>
              <a:t>in slide master</a:t>
            </a:r>
          </a:p>
        </p:txBody>
      </p:sp>
      <p:sp>
        <p:nvSpPr>
          <p:cNvPr id="10"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4184968057"/>
      </p:ext>
    </p:extLst>
  </p:cSld>
  <p:clrMapOvr>
    <a:masterClrMapping/>
  </p:clrMapOvr>
  <p:extLst mod="1">
    <p:ext uri="{DCECCB84-F9BA-43D5-87BE-67443E8EF086}">
      <p15:sldGuideLst xmlns:p15="http://schemas.microsoft.com/office/powerpoint/2012/main">
        <p15:guide id="1" pos="2880">
          <p15:clr>
            <a:srgbClr val="A4A3A4"/>
          </p15:clr>
        </p15:guide>
        <p15:guide id="2" orient="horz" pos="2160">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hoto Break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7648" r="34041" b="31634"/>
          <a:stretch/>
        </p:blipFill>
        <p:spPr>
          <a:xfrm>
            <a:off x="-39416" y="-72417"/>
            <a:ext cx="9247211" cy="3805981"/>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264347"/>
            <a:ext cx="9143997" cy="5714482"/>
          </a:xfrm>
          <a:prstGeom prst="rect">
            <a:avLst/>
          </a:prstGeom>
        </p:spPr>
      </p:pic>
      <p:sp>
        <p:nvSpPr>
          <p:cNvPr id="6" name="Rectangle 5">
            <a:extLst>
              <a:ext uri="{FF2B5EF4-FFF2-40B4-BE49-F238E27FC236}">
                <a16:creationId xmlns:a16="http://schemas.microsoft.com/office/drawing/2014/main" id="{F6F60A47-7A09-8643-896D-87AF816FC1CF}"/>
              </a:ext>
            </a:extLst>
          </p:cNvPr>
          <p:cNvSpPr/>
          <p:nvPr userDrawn="1"/>
        </p:nvSpPr>
        <p:spPr bwMode="white">
          <a:xfrm>
            <a:off x="4" y="5711850"/>
            <a:ext cx="7028118"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ark for HCA" panose="020B0606020201010104" pitchFamily="34" charset="0"/>
              <a:cs typeface="Mark for HCA" panose="020B0606020201010104" pitchFamily="34" charset="0"/>
            </a:endParaRPr>
          </a:p>
        </p:txBody>
      </p:sp>
      <p:sp>
        <p:nvSpPr>
          <p:cNvPr id="12" name="Title 1">
            <a:extLst>
              <a:ext uri="{FF2B5EF4-FFF2-40B4-BE49-F238E27FC236}">
                <a16:creationId xmlns:a16="http://schemas.microsoft.com/office/drawing/2014/main" id="{B5326302-467F-3F47-898B-16EC1C62573A}"/>
              </a:ext>
            </a:extLst>
          </p:cNvPr>
          <p:cNvSpPr>
            <a:spLocks noGrp="1"/>
          </p:cNvSpPr>
          <p:nvPr>
            <p:ph type="ctrTitle" hasCustomPrompt="1"/>
          </p:nvPr>
        </p:nvSpPr>
        <p:spPr bwMode="white">
          <a:xfrm>
            <a:off x="470472" y="3896542"/>
            <a:ext cx="7618920" cy="844846"/>
          </a:xfrm>
          <a:prstGeom prst="rect">
            <a:avLst/>
          </a:prstGeom>
        </p:spPr>
        <p:txBody>
          <a:bodyPr lIns="0" tIns="0" rIns="0" bIns="0" anchor="b" anchorCtr="0">
            <a:noAutofit/>
          </a:bodyPr>
          <a:lstStyle>
            <a:lvl1pPr algn="l">
              <a:lnSpc>
                <a:spcPct val="100000"/>
              </a:lnSpc>
              <a:defRPr sz="4000" b="1" kern="600" spc="-40" baseline="0">
                <a:solidFill>
                  <a:schemeClr val="tx2"/>
                </a:solidFill>
                <a:latin typeface="Mark for HCA" panose="020B0606020201010104" pitchFamily="34" charset="0"/>
                <a:cs typeface="Mark for HCA" panose="020B0606020201010104" pitchFamily="34" charset="0"/>
              </a:defRPr>
            </a:lvl1pPr>
          </a:lstStyle>
          <a:p>
            <a:r>
              <a:rPr lang="en-US" dirty="0"/>
              <a:t>Change photo in slide master</a:t>
            </a:r>
          </a:p>
        </p:txBody>
      </p:sp>
      <p:sp>
        <p:nvSpPr>
          <p:cNvPr id="9" name="Subtitle 2">
            <a:extLst>
              <a:ext uri="{FF2B5EF4-FFF2-40B4-BE49-F238E27FC236}">
                <a16:creationId xmlns:a16="http://schemas.microsoft.com/office/drawing/2014/main" id="{2EC9E74D-2EAB-FC4E-8E60-A3F3A912AE4C}"/>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Book" panose="020B0606020201010104" pitchFamily="34" charset="0"/>
                <a:cs typeface="Mark for HCA Book"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14" name="Text Placeholder 15">
            <a:extLst>
              <a:ext uri="{FF2B5EF4-FFF2-40B4-BE49-F238E27FC236}">
                <a16:creationId xmlns:a16="http://schemas.microsoft.com/office/drawing/2014/main" id="{C47F27BD-1787-B344-9C7B-28F323572E4E}"/>
              </a:ext>
            </a:extLst>
          </p:cNvPr>
          <p:cNvSpPr>
            <a:spLocks noGrp="1"/>
          </p:cNvSpPr>
          <p:nvPr>
            <p:ph type="body" sz="quarter" idx="11" hasCustomPrompt="1"/>
          </p:nvPr>
        </p:nvSpPr>
        <p:spPr bwMode="white">
          <a:xfrm>
            <a:off x="470476" y="4922345"/>
            <a:ext cx="8159174" cy="909859"/>
          </a:xfrm>
        </p:spPr>
        <p:txBody>
          <a:bodyPr/>
          <a:lstStyle>
            <a:lvl1pPr marL="0" indent="0">
              <a:buNone/>
              <a:defRPr sz="2000">
                <a:solidFill>
                  <a:schemeClr val="accent3"/>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r>
              <a:rPr lang="en-US" dirty="0"/>
              <a:t>Go to View tab &gt; “Slide Master”. Select the photo, right-click and select "Change Picture &gt; From File" to select a photo from your computer.</a:t>
            </a:r>
          </a:p>
        </p:txBody>
      </p:sp>
      <p:sp>
        <p:nvSpPr>
          <p:cNvPr id="10"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spTree>
    <p:extLst>
      <p:ext uri="{BB962C8B-B14F-4D97-AF65-F5344CB8AC3E}">
        <p14:creationId xmlns:p14="http://schemas.microsoft.com/office/powerpoint/2010/main" val="307102153"/>
      </p:ext>
    </p:extLst>
  </p:cSld>
  <p:clrMapOvr>
    <a:masterClrMapping/>
  </p:clrMapOvr>
  <p:extLst mod="1">
    <p:ext uri="{DCECCB84-F9BA-43D5-87BE-67443E8EF086}">
      <p15:sldGuideLst xmlns:p15="http://schemas.microsoft.com/office/powerpoint/2012/main">
        <p15:guide id="1" pos="2880">
          <p15:clr>
            <a:srgbClr val="A4A3A4"/>
          </p15:clr>
        </p15:guide>
        <p15:guide id="2" orient="horz" pos="2160">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Photo Brea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067BB-9A65-5342-B8F3-449A244113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6315"/>
            <a:ext cx="9144000" cy="37719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264347"/>
            <a:ext cx="9143997" cy="5714482"/>
          </a:xfrm>
          <a:prstGeom prst="rect">
            <a:avLst/>
          </a:prstGeom>
        </p:spPr>
      </p:pic>
      <p:sp>
        <p:nvSpPr>
          <p:cNvPr id="6" name="Rectangle 5">
            <a:extLst>
              <a:ext uri="{FF2B5EF4-FFF2-40B4-BE49-F238E27FC236}">
                <a16:creationId xmlns:a16="http://schemas.microsoft.com/office/drawing/2014/main" id="{F6F60A47-7A09-8643-896D-87AF816FC1CF}"/>
              </a:ext>
            </a:extLst>
          </p:cNvPr>
          <p:cNvSpPr/>
          <p:nvPr userDrawn="1"/>
        </p:nvSpPr>
        <p:spPr bwMode="white">
          <a:xfrm>
            <a:off x="4" y="5711850"/>
            <a:ext cx="7028118"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2" name="Title 1">
            <a:extLst>
              <a:ext uri="{FF2B5EF4-FFF2-40B4-BE49-F238E27FC236}">
                <a16:creationId xmlns:a16="http://schemas.microsoft.com/office/drawing/2014/main" id="{B5326302-467F-3F47-898B-16EC1C62573A}"/>
              </a:ext>
            </a:extLst>
          </p:cNvPr>
          <p:cNvSpPr>
            <a:spLocks noGrp="1"/>
          </p:cNvSpPr>
          <p:nvPr>
            <p:ph type="ctrTitle" hasCustomPrompt="1"/>
          </p:nvPr>
        </p:nvSpPr>
        <p:spPr bwMode="white">
          <a:xfrm>
            <a:off x="470472" y="3896542"/>
            <a:ext cx="7618920" cy="844846"/>
          </a:xfrm>
          <a:prstGeom prst="rect">
            <a:avLst/>
          </a:prstGeom>
        </p:spPr>
        <p:txBody>
          <a:bodyPr lIns="0" tIns="0" rIns="0" bIns="0" anchor="b" anchorCtr="0">
            <a:noAutofit/>
          </a:bodyPr>
          <a:lstStyle>
            <a:lvl1pPr algn="l">
              <a:lnSpc>
                <a:spcPct val="100000"/>
              </a:lnSpc>
              <a:defRPr sz="4000" b="1" kern="600" spc="-40" baseline="0">
                <a:solidFill>
                  <a:srgbClr val="E05928"/>
                </a:solidFill>
                <a:latin typeface="Mark for HCA" panose="020B0606020201010104" pitchFamily="34" charset="0"/>
                <a:cs typeface="Mark for HCA" panose="020B0606020201010104" pitchFamily="34" charset="0"/>
              </a:defRPr>
            </a:lvl1pPr>
          </a:lstStyle>
          <a:p>
            <a:r>
              <a:rPr lang="en-US" dirty="0"/>
              <a:t>Change photo in slide master</a:t>
            </a:r>
          </a:p>
        </p:txBody>
      </p:sp>
      <p:sp>
        <p:nvSpPr>
          <p:cNvPr id="9" name="Subtitle 2">
            <a:extLst>
              <a:ext uri="{FF2B5EF4-FFF2-40B4-BE49-F238E27FC236}">
                <a16:creationId xmlns:a16="http://schemas.microsoft.com/office/drawing/2014/main" id="{2EC9E74D-2EAB-FC4E-8E60-A3F3A912AE4C}"/>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14" name="Text Placeholder 15">
            <a:extLst>
              <a:ext uri="{FF2B5EF4-FFF2-40B4-BE49-F238E27FC236}">
                <a16:creationId xmlns:a16="http://schemas.microsoft.com/office/drawing/2014/main" id="{C47F27BD-1787-B344-9C7B-28F323572E4E}"/>
              </a:ext>
            </a:extLst>
          </p:cNvPr>
          <p:cNvSpPr>
            <a:spLocks noGrp="1"/>
          </p:cNvSpPr>
          <p:nvPr>
            <p:ph type="body" sz="quarter" idx="11" hasCustomPrompt="1"/>
          </p:nvPr>
        </p:nvSpPr>
        <p:spPr bwMode="white">
          <a:xfrm>
            <a:off x="470476" y="4922345"/>
            <a:ext cx="8159174" cy="909859"/>
          </a:xfrm>
        </p:spPr>
        <p:txBody>
          <a:bodyPr/>
          <a:lstStyle>
            <a:lvl1pPr marL="0" indent="0">
              <a:buNone/>
              <a:defRPr sz="2000">
                <a:solidFill>
                  <a:schemeClr val="tx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r>
              <a:rPr lang="en-US" dirty="0"/>
              <a:t>Go to View tab &gt; “Slide Master”. Select the photo, right-click and select "Change Picture &gt; From File" to select a photo from your computer.</a:t>
            </a:r>
          </a:p>
        </p:txBody>
      </p:sp>
      <p:sp>
        <p:nvSpPr>
          <p:cNvPr id="10"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spTree>
    <p:extLst>
      <p:ext uri="{BB962C8B-B14F-4D97-AF65-F5344CB8AC3E}">
        <p14:creationId xmlns:p14="http://schemas.microsoft.com/office/powerpoint/2010/main" val="1906878528"/>
      </p:ext>
    </p:extLst>
  </p:cSld>
  <p:clrMapOvr>
    <a:masterClrMapping/>
  </p:clrMapOvr>
  <p:extLst mod="1">
    <p:ext uri="{DCECCB84-F9BA-43D5-87BE-67443E8EF086}">
      <p15:sldGuideLst xmlns:p15="http://schemas.microsoft.com/office/powerpoint/2012/main">
        <p15:guide id="1" pos="2880">
          <p15:clr>
            <a:srgbClr val="A4A3A4"/>
          </p15:clr>
        </p15:guide>
        <p15:guide id="2" orient="horz" pos="2160">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ight Gray Stripe">
    <p:spTree>
      <p:nvGrpSpPr>
        <p:cNvPr id="1" name=""/>
        <p:cNvGrpSpPr/>
        <p:nvPr/>
      </p:nvGrpSpPr>
      <p:grpSpPr>
        <a:xfrm>
          <a:off x="0" y="0"/>
          <a:ext cx="0" cy="0"/>
          <a:chOff x="0" y="0"/>
          <a:chExt cx="0" cy="0"/>
        </a:xfrm>
      </p:grpSpPr>
      <p:sp>
        <p:nvSpPr>
          <p:cNvPr id="6" name="Rectangle 5"/>
          <p:cNvSpPr/>
          <p:nvPr/>
        </p:nvSpPr>
        <p:spPr bwMode="black">
          <a:xfrm>
            <a:off x="0" y="1651000"/>
            <a:ext cx="9144000" cy="431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2">
            <a:extLst>
              <a:ext uri="{FF2B5EF4-FFF2-40B4-BE49-F238E27FC236}">
                <a16:creationId xmlns:a16="http://schemas.microsoft.com/office/drawing/2014/main" id="{8EF6DEB3-3AC4-0F47-8EBF-643227F8F51D}"/>
              </a:ext>
            </a:extLst>
          </p:cNvPr>
          <p:cNvSpPr>
            <a:spLocks noGrp="1"/>
          </p:cNvSpPr>
          <p:nvPr>
            <p:ph sz="half" idx="1"/>
          </p:nvPr>
        </p:nvSpPr>
        <p:spPr bwMode="white">
          <a:xfrm>
            <a:off x="446093" y="2077156"/>
            <a:ext cx="5505533" cy="3483328"/>
          </a:xfrm>
          <a:prstGeom prst="rect">
            <a:avLst/>
          </a:prstGeom>
        </p:spPr>
        <p:txBody>
          <a:bodyPr>
            <a:noAutofit/>
          </a:bodyPr>
          <a:lstStyle>
            <a:lvl1pPr marL="228584" indent="-228584">
              <a:lnSpc>
                <a:spcPct val="100000"/>
              </a:lnSpc>
              <a:spcBef>
                <a:spcPts val="0"/>
              </a:spcBef>
              <a:tabLst/>
              <a:defRPr sz="1800">
                <a:solidFill>
                  <a:srgbClr val="4E4540"/>
                </a:solidFill>
              </a:defRPr>
            </a:lvl1pPr>
            <a:lvl2pPr>
              <a:lnSpc>
                <a:spcPct val="100000"/>
              </a:lnSpc>
              <a:spcBef>
                <a:spcPts val="0"/>
              </a:spcBef>
              <a:defRPr sz="1600">
                <a:solidFill>
                  <a:srgbClr val="4E4540"/>
                </a:solidFill>
              </a:defRPr>
            </a:lvl2pPr>
            <a:lvl3pPr>
              <a:lnSpc>
                <a:spcPct val="100000"/>
              </a:lnSpc>
              <a:spcBef>
                <a:spcPts val="0"/>
              </a:spcBef>
              <a:defRPr sz="1400">
                <a:solidFill>
                  <a:srgbClr val="4E4540"/>
                </a:solidFill>
              </a:defRPr>
            </a:lvl3pPr>
            <a:lvl4pPr>
              <a:lnSpc>
                <a:spcPct val="100000"/>
              </a:lnSpc>
              <a:spcBef>
                <a:spcPts val="0"/>
              </a:spcBef>
              <a:defRPr sz="1400">
                <a:solidFill>
                  <a:srgbClr val="4E4540"/>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B203D086-8945-F84E-9EBB-92AFA677F531}"/>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1" name="Footer Placeholder 1">
            <a:extLst>
              <a:ext uri="{FF2B5EF4-FFF2-40B4-BE49-F238E27FC236}">
                <a16:creationId xmlns:a16="http://schemas.microsoft.com/office/drawing/2014/main" id="{EC264354-1E2B-6A47-80E0-BC079993113C}"/>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3590034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Callout_Orange">
    <p:spTree>
      <p:nvGrpSpPr>
        <p:cNvPr id="1" name=""/>
        <p:cNvGrpSpPr/>
        <p:nvPr/>
      </p:nvGrpSpPr>
      <p:grpSpPr>
        <a:xfrm>
          <a:off x="0" y="0"/>
          <a:ext cx="0" cy="0"/>
          <a:chOff x="0" y="0"/>
          <a:chExt cx="0" cy="0"/>
        </a:xfrm>
      </p:grpSpPr>
      <p:sp>
        <p:nvSpPr>
          <p:cNvPr id="10" name="Rectangle 9"/>
          <p:cNvSpPr/>
          <p:nvPr userDrawn="1"/>
        </p:nvSpPr>
        <p:spPr bwMode="black">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3"/>
            <a:ext cx="4972050" cy="41618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5211156"/>
          </a:xfrm>
          <a:prstGeom prst="rect">
            <a:avLst/>
          </a:prstGeom>
        </p:spPr>
        <p:txBody>
          <a:bodyPr anchor="t"/>
          <a:lstStyle>
            <a:lvl1pPr>
              <a:defRPr sz="3733" b="1" i="0" spc="-67" baseline="0">
                <a:solidFill>
                  <a:srgbClr val="E05928"/>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11"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634476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Callout_Navy">
    <p:spTree>
      <p:nvGrpSpPr>
        <p:cNvPr id="1" name=""/>
        <p:cNvGrpSpPr/>
        <p:nvPr/>
      </p:nvGrpSpPr>
      <p:grpSpPr>
        <a:xfrm>
          <a:off x="0" y="0"/>
          <a:ext cx="0" cy="0"/>
          <a:chOff x="0" y="0"/>
          <a:chExt cx="0" cy="0"/>
        </a:xfrm>
      </p:grpSpPr>
      <p:sp>
        <p:nvSpPr>
          <p:cNvPr id="10" name="Rectangle 9"/>
          <p:cNvSpPr/>
          <p:nvPr/>
        </p:nvSpPr>
        <p:spPr bwMode="white">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5211156"/>
          </a:xfrm>
          <a:prstGeom prst="rect">
            <a:avLst/>
          </a:prstGeom>
        </p:spPr>
        <p:txBody>
          <a:bodyPr anchor="t"/>
          <a:lstStyle>
            <a:lvl1pPr>
              <a:defRPr sz="3733" b="1" i="0" spc="-67" baseline="0">
                <a:solidFill>
                  <a:srgbClr val="02173D"/>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1"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310227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Orange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35240" cy="7208874"/>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1"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75643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ft Navy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35240" cy="7208873"/>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1"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latin typeface="Mark for HCA" panose="020B0606020201010104" pitchFamily="34" charset="0"/>
                <a:cs typeface="Mark for HCA" panose="020B0606020201010104" pitchFamily="34" charset="0"/>
              </a:defRPr>
            </a:lvl1pPr>
          </a:lstStyle>
          <a:p>
            <a:r>
              <a:rPr lang="en-US" dirty="0"/>
              <a:t>Title Name or Department Name</a:t>
            </a:r>
          </a:p>
        </p:txBody>
      </p:sp>
    </p:spTree>
    <p:extLst>
      <p:ext uri="{BB962C8B-B14F-4D97-AF65-F5344CB8AC3E}">
        <p14:creationId xmlns:p14="http://schemas.microsoft.com/office/powerpoint/2010/main" val="660586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 Uneven Orange">
    <p:spTree>
      <p:nvGrpSpPr>
        <p:cNvPr id="1" name=""/>
        <p:cNvGrpSpPr/>
        <p:nvPr/>
      </p:nvGrpSpPr>
      <p:grpSpPr>
        <a:xfrm>
          <a:off x="0" y="0"/>
          <a:ext cx="0" cy="0"/>
          <a:chOff x="0" y="0"/>
          <a:chExt cx="0" cy="0"/>
        </a:xfrm>
      </p:grpSpPr>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4990694"/>
          </a:xfrm>
          <a:prstGeom prst="rect">
            <a:avLst/>
          </a:prstGeom>
        </p:spPr>
        <p:txBody>
          <a:bodyPr anchor="t"/>
          <a:lstStyle>
            <a:lvl1pPr>
              <a:defRPr sz="3733" b="1" i="0" spc="-67" baseline="0">
                <a:solidFill>
                  <a:schemeClr val="accent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11"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latin typeface="Mark for HCA" panose="020B0606020201010104" pitchFamily="34" charset="0"/>
                <a:cs typeface="Mark for HCA" panose="020B0606020201010104" pitchFamily="34" charset="0"/>
              </a:defRPr>
            </a:lvl1pPr>
          </a:lstStyle>
          <a:p>
            <a:r>
              <a:rPr lang="en-US" dirty="0"/>
              <a:t>Title Name or Department Name</a:t>
            </a:r>
          </a:p>
        </p:txBody>
      </p:sp>
    </p:spTree>
    <p:extLst>
      <p:ext uri="{BB962C8B-B14F-4D97-AF65-F5344CB8AC3E}">
        <p14:creationId xmlns:p14="http://schemas.microsoft.com/office/powerpoint/2010/main" val="378659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lumn Uneven Nav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29002" y="634046"/>
            <a:ext cx="4972048"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2" name="Title 1"/>
          <p:cNvSpPr>
            <a:spLocks noGrp="1"/>
          </p:cNvSpPr>
          <p:nvPr>
            <p:ph type="title" hasCustomPrompt="1"/>
          </p:nvPr>
        </p:nvSpPr>
        <p:spPr>
          <a:xfrm>
            <a:off x="447029" y="640093"/>
            <a:ext cx="2363904" cy="5341613"/>
          </a:xfrm>
          <a:prstGeom prst="rect">
            <a:avLst/>
          </a:prstGeom>
        </p:spPr>
        <p:txBody>
          <a:bodyPr anchor="t">
            <a:normAutofit/>
          </a:bodyPr>
          <a:lstStyle>
            <a:lvl1pPr>
              <a:defRPr sz="3733" b="1" i="0" spc="-67" baseline="0">
                <a:solidFill>
                  <a:schemeClr val="tx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latin typeface="Mark for HCA" panose="020B0606020201010104" pitchFamily="34" charset="0"/>
                <a:cs typeface="Mark for HCA" panose="020B0606020201010104" pitchFamily="34" charset="0"/>
              </a:defRPr>
            </a:lvl1pPr>
          </a:lstStyle>
          <a:p>
            <a:r>
              <a:rPr lang="en-US" dirty="0"/>
              <a:t>Title Name or Department Name</a:t>
            </a:r>
          </a:p>
        </p:txBody>
      </p:sp>
      <p:sp>
        <p:nvSpPr>
          <p:cNvPr id="10"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48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vy Gradien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4484"/>
          </a:xfrm>
          <a:prstGeom prst="rect">
            <a:avLst/>
          </a:prstGeom>
        </p:spPr>
      </p:pic>
      <p:sp>
        <p:nvSpPr>
          <p:cNvPr id="5" name="Rectangle 4">
            <a:extLst>
              <a:ext uri="{FF2B5EF4-FFF2-40B4-BE49-F238E27FC236}">
                <a16:creationId xmlns:a16="http://schemas.microsoft.com/office/drawing/2014/main" id="{A524D40D-FB95-9C45-9A43-9331A6B7271B}"/>
              </a:ext>
            </a:extLst>
          </p:cNvPr>
          <p:cNvSpPr/>
          <p:nvPr/>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471492" y="4867881"/>
            <a:ext cx="4429915"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7"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
        <p:nvSpPr>
          <p:cNvPr id="12" name="Title 1">
            <a:extLst>
              <a:ext uri="{FF2B5EF4-FFF2-40B4-BE49-F238E27FC236}">
                <a16:creationId xmlns:a16="http://schemas.microsoft.com/office/drawing/2014/main" id="{F1CD6AB3-870C-453E-A203-AEFFACBD9D6B}"/>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a:extLst>
              <a:ext uri="{FF2B5EF4-FFF2-40B4-BE49-F238E27FC236}">
                <a16:creationId xmlns:a16="http://schemas.microsoft.com/office/drawing/2014/main" id="{1C32CB38-546E-4B9B-A6CB-F2A249D9C49F}"/>
              </a:ext>
            </a:extLst>
          </p:cNvPr>
          <p:cNvSpPr>
            <a:spLocks noGrp="1"/>
          </p:cNvSpPr>
          <p:nvPr>
            <p:ph type="body" sz="quarter" idx="11" hasCustomPrompt="1"/>
          </p:nvPr>
        </p:nvSpPr>
        <p:spPr>
          <a:xfrm>
            <a:off x="470474" y="4922345"/>
            <a:ext cx="3930077" cy="683709"/>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8" name="Subtitle 2">
            <a:extLst>
              <a:ext uri="{FF2B5EF4-FFF2-40B4-BE49-F238E27FC236}">
                <a16:creationId xmlns:a16="http://schemas.microsoft.com/office/drawing/2014/main" id="{4A0464B6-E85C-479B-A854-6EF2031E0B13}"/>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30762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2880" userDrawn="1">
          <p15:clr>
            <a:srgbClr val="A4A3A4"/>
          </p15:clr>
        </p15:guide>
        <p15:guide id="2" orient="horz" pos="2160"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457200" y="1658297"/>
            <a:ext cx="78867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1" name="Footer Placeholder 1">
            <a:extLst>
              <a:ext uri="{FF2B5EF4-FFF2-40B4-BE49-F238E27FC236}">
                <a16:creationId xmlns:a16="http://schemas.microsoft.com/office/drawing/2014/main" id="{248D9E72-72C2-A744-B9ED-14BA26620449}"/>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436439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rved Ba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98" y="0"/>
            <a:ext cx="9571586" cy="5981701"/>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chemeClr val="accent2"/>
                </a:solidFill>
              </a:defRPr>
            </a:lvl1pPr>
          </a:lstStyle>
          <a:p>
            <a:r>
              <a:rPr lang="en-US" dirty="0"/>
              <a:t>Click to edit Master title style</a:t>
            </a:r>
          </a:p>
        </p:txBody>
      </p:sp>
      <p:sp>
        <p:nvSpPr>
          <p:cNvPr id="11" name="Footer Placeholder 1">
            <a:extLst>
              <a:ext uri="{FF2B5EF4-FFF2-40B4-BE49-F238E27FC236}">
                <a16:creationId xmlns:a16="http://schemas.microsoft.com/office/drawing/2014/main" id="{248D9E72-72C2-A744-B9ED-14BA26620449}"/>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2214571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rved Bar Nav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8" y="0"/>
            <a:ext cx="9571586" cy="5981700"/>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rgbClr val="02173D"/>
                </a:solidFill>
              </a:defRPr>
            </a:lvl1pPr>
          </a:lstStyle>
          <a:p>
            <a:r>
              <a:rPr lang="en-US" dirty="0"/>
              <a:t>Click to edit Master title style</a:t>
            </a:r>
          </a:p>
        </p:txBody>
      </p:sp>
      <p:sp>
        <p:nvSpPr>
          <p:cNvPr id="11" name="Footer Placeholder 1">
            <a:extLst>
              <a:ext uri="{FF2B5EF4-FFF2-40B4-BE49-F238E27FC236}">
                <a16:creationId xmlns:a16="http://schemas.microsoft.com/office/drawing/2014/main" id="{248D9E72-72C2-A744-B9ED-14BA26620449}"/>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3285729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hasCustomPrompt="1"/>
          </p:nvPr>
        </p:nvSpPr>
        <p:spPr>
          <a:xfrm>
            <a:off x="457200" y="1658302"/>
            <a:ext cx="6245362" cy="4349749"/>
          </a:xfrm>
          <a:prstGeom prst="rect">
            <a:avLst/>
          </a:prstGeom>
        </p:spPr>
        <p:txBody>
          <a:bodyPr>
            <a:noAutofit/>
          </a:bodyPr>
          <a:lstStyle>
            <a:lvl1pPr marL="228584" indent="-228584">
              <a:lnSpc>
                <a:spcPct val="100000"/>
              </a:lnSpc>
              <a:spcBef>
                <a:spcPts val="0"/>
              </a:spcBef>
              <a:tabLst/>
              <a:defRPr sz="2400">
                <a:solidFill>
                  <a:srgbClr val="4E4540"/>
                </a:solidFill>
              </a:defRPr>
            </a:lvl1pPr>
            <a:lvl2pPr>
              <a:lnSpc>
                <a:spcPct val="100000"/>
              </a:lnSpc>
              <a:spcBef>
                <a:spcPts val="0"/>
              </a:spcBef>
              <a:defRPr sz="1800">
                <a:solidFill>
                  <a:srgbClr val="4E4540"/>
                </a:solidFill>
              </a:defRPr>
            </a:lvl2pPr>
            <a:lvl3pPr>
              <a:lnSpc>
                <a:spcPct val="100000"/>
              </a:lnSpc>
              <a:spcBef>
                <a:spcPts val="0"/>
              </a:spcBef>
              <a:defRPr sz="1600">
                <a:solidFill>
                  <a:srgbClr val="4E4540"/>
                </a:solidFill>
              </a:defRPr>
            </a:lvl3pPr>
            <a:lvl4pPr>
              <a:lnSpc>
                <a:spcPct val="100000"/>
              </a:lnSpc>
              <a:spcBef>
                <a:spcPts val="0"/>
              </a:spcBef>
              <a:defRPr sz="1400">
                <a:solidFill>
                  <a:srgbClr val="4E4540"/>
                </a:solidFill>
              </a:defRPr>
            </a:lvl4pPr>
            <a:lvl5pPr>
              <a:defRPr sz="1400">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6951952" y="1658303"/>
            <a:ext cx="1734851" cy="4349747"/>
          </a:xfrm>
          <a:prstGeom prst="rect">
            <a:avLst/>
          </a:prstGeom>
        </p:spPr>
        <p:txBody>
          <a:bodyPr>
            <a:noAutofit/>
          </a:bodyPr>
          <a:lstStyle>
            <a:lvl1pPr marL="0" indent="0">
              <a:buNone/>
              <a:defRPr sz="1867" b="0">
                <a:solidFill>
                  <a:schemeClr val="accent3"/>
                </a:solidFill>
              </a:defRPr>
            </a:lvl1pPr>
            <a:lvl2pPr marL="609555" indent="0">
              <a:buNone/>
              <a:defRPr sz="1333"/>
            </a:lvl2pPr>
            <a:lvl3pPr marL="1219110" indent="0">
              <a:buNone/>
              <a:defRPr sz="1333"/>
            </a:lvl3pPr>
            <a:lvl4pPr marL="1828664" indent="0">
              <a:buNone/>
              <a:defRPr sz="1333"/>
            </a:lvl4pPr>
            <a:lvl5pPr marL="2438218" indent="0">
              <a:buNone/>
              <a:defRPr sz="1333"/>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p:txBody>
      </p:sp>
      <p:sp>
        <p:nvSpPr>
          <p:cNvPr id="11" name="Footer Placeholder 1">
            <a:extLst>
              <a:ext uri="{FF2B5EF4-FFF2-40B4-BE49-F238E27FC236}">
                <a16:creationId xmlns:a16="http://schemas.microsoft.com/office/drawing/2014/main" id="{6B290EBC-C250-0143-92CF-639A3B806F67}"/>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79076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hasCustomPrompt="1"/>
          </p:nvPr>
        </p:nvSpPr>
        <p:spPr>
          <a:xfrm>
            <a:off x="457203" y="1658303"/>
            <a:ext cx="3907187" cy="4349749"/>
          </a:xfrm>
          <a:prstGeom prst="rect">
            <a:avLst/>
          </a:prstGeom>
        </p:spPr>
        <p:txBody>
          <a:bodyPr>
            <a:noAutofit/>
          </a:bodyPr>
          <a:lstStyle>
            <a:lvl1pPr marL="228584" indent="-228584">
              <a:lnSpc>
                <a:spcPct val="100000"/>
              </a:lnSpc>
              <a:spcBef>
                <a:spcPts val="0"/>
              </a:spcBef>
              <a:tabLst/>
              <a:defRPr sz="2400">
                <a:solidFill>
                  <a:schemeClr val="tx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tx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tx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tx1"/>
                </a:solidFill>
                <a:latin typeface="Mark for HCA" panose="020B0606020201010104" pitchFamily="34" charset="0"/>
                <a:cs typeface="Mark for HCA" panose="020B0606020201010104" pitchFamily="34" charset="0"/>
              </a:defRPr>
            </a:lvl4pPr>
            <a:lvl5pPr>
              <a:defRPr sz="1400">
                <a:solidFill>
                  <a:schemeClr val="tx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6" name="Content Placeholder 2"/>
          <p:cNvSpPr>
            <a:spLocks noGrp="1"/>
          </p:cNvSpPr>
          <p:nvPr>
            <p:ph sz="half" idx="10" hasCustomPrompt="1"/>
          </p:nvPr>
        </p:nvSpPr>
        <p:spPr>
          <a:xfrm>
            <a:off x="4667930" y="1658303"/>
            <a:ext cx="3909060" cy="4349749"/>
          </a:xfrm>
          <a:prstGeom prst="rect">
            <a:avLst/>
          </a:prstGeom>
        </p:spPr>
        <p:txBody>
          <a:bodyPr>
            <a:noAutofit/>
          </a:bodyPr>
          <a:lstStyle>
            <a:lvl1pPr marL="228584" indent="-228584">
              <a:lnSpc>
                <a:spcPct val="100000"/>
              </a:lnSpc>
              <a:spcBef>
                <a:spcPts val="0"/>
              </a:spcBef>
              <a:tabLst/>
              <a:defRPr sz="2400">
                <a:solidFill>
                  <a:schemeClr val="tx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tx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tx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tx1"/>
                </a:solidFill>
                <a:latin typeface="Mark for HCA" panose="020B0606020201010104" pitchFamily="34" charset="0"/>
                <a:cs typeface="Mark for HCA" panose="020B0606020201010104" pitchFamily="34" charset="0"/>
              </a:defRPr>
            </a:lvl4pPr>
            <a:lvl5pPr>
              <a:defRPr sz="1400">
                <a:solidFill>
                  <a:schemeClr val="tx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
            <a:extLst>
              <a:ext uri="{FF2B5EF4-FFF2-40B4-BE49-F238E27FC236}">
                <a16:creationId xmlns:a16="http://schemas.microsoft.com/office/drawing/2014/main" id="{E2B74776-0A09-6F45-B76E-A50A9BF6B377}"/>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1814120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200" y="1658297"/>
            <a:ext cx="2537460" cy="4323404"/>
          </a:xfrm>
          <a:prstGeom prst="rect">
            <a:avLst/>
          </a:prstGeom>
        </p:spPr>
        <p:txBody>
          <a:bodyPr>
            <a:noAutofit/>
          </a:bodyPr>
          <a:lstStyle>
            <a:lvl1pPr marL="228584" indent="-228584">
              <a:lnSpc>
                <a:spcPct val="100000"/>
              </a:lnSpc>
              <a:spcBef>
                <a:spcPts val="0"/>
              </a:spcBef>
              <a:tabLst/>
              <a:defRPr sz="1800">
                <a:solidFill>
                  <a:srgbClr val="4E4540"/>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rgbClr val="4E4540"/>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3308169" y="1658297"/>
            <a:ext cx="2537460" cy="4323404"/>
          </a:xfrm>
          <a:prstGeom prst="rect">
            <a:avLst/>
          </a:prstGeom>
        </p:spPr>
        <p:txBody>
          <a:bodyPr>
            <a:noAutofit/>
          </a:bodyPr>
          <a:lstStyle>
            <a:lvl1pPr marL="228584" indent="-228584">
              <a:lnSpc>
                <a:spcPct val="100000"/>
              </a:lnSpc>
              <a:spcBef>
                <a:spcPts val="0"/>
              </a:spcBef>
              <a:tabLst/>
              <a:defRPr sz="1800">
                <a:solidFill>
                  <a:srgbClr val="4E4540"/>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rgbClr val="4E4540"/>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6149340" y="1658297"/>
            <a:ext cx="2537460" cy="4323404"/>
          </a:xfrm>
          <a:prstGeom prst="rect">
            <a:avLst/>
          </a:prstGeom>
        </p:spPr>
        <p:txBody>
          <a:bodyPr>
            <a:noAutofit/>
          </a:bodyPr>
          <a:lstStyle>
            <a:lvl1pPr marL="228584" indent="-228584">
              <a:lnSpc>
                <a:spcPct val="100000"/>
              </a:lnSpc>
              <a:spcBef>
                <a:spcPts val="0"/>
              </a:spcBef>
              <a:tabLst/>
              <a:defRPr sz="1800">
                <a:solidFill>
                  <a:srgbClr val="4E4540"/>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rgbClr val="4E4540"/>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rgbClr val="4E4540"/>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Footer Placeholder 1">
            <a:extLst>
              <a:ext uri="{FF2B5EF4-FFF2-40B4-BE49-F238E27FC236}">
                <a16:creationId xmlns:a16="http://schemas.microsoft.com/office/drawing/2014/main" id="{7DDE8AA2-E6CC-A241-9E75-D0EDF477378B}"/>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486450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0"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1289496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3217304"/>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457200" y="4047575"/>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hasCustomPrompt="1"/>
          </p:nvPr>
        </p:nvSpPr>
        <p:spPr>
          <a:xfrm>
            <a:off x="3315607" y="3223322"/>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3315607" y="4053593"/>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hasCustomPrompt="1"/>
          </p:nvPr>
        </p:nvSpPr>
        <p:spPr>
          <a:xfrm>
            <a:off x="6174015" y="3217304"/>
            <a:ext cx="2512786"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3" name="Content Placeholder 2"/>
          <p:cNvSpPr>
            <a:spLocks noGrp="1"/>
          </p:cNvSpPr>
          <p:nvPr>
            <p:ph idx="14"/>
          </p:nvPr>
        </p:nvSpPr>
        <p:spPr>
          <a:xfrm>
            <a:off x="6174015" y="4047575"/>
            <a:ext cx="2512786"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067110"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5"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
        <p:nvSpPr>
          <p:cNvPr id="14" name="Picture Placeholder 4">
            <a:extLst>
              <a:ext uri="{FF2B5EF4-FFF2-40B4-BE49-F238E27FC236}">
                <a16:creationId xmlns:a16="http://schemas.microsoft.com/office/drawing/2014/main" id="{148BFDB8-5617-C040-B207-E1E21BCC46EF}"/>
              </a:ext>
            </a:extLst>
          </p:cNvPr>
          <p:cNvSpPr>
            <a:spLocks noGrp="1"/>
          </p:cNvSpPr>
          <p:nvPr>
            <p:ph type="pic" sz="quarter" idx="16"/>
          </p:nvPr>
        </p:nvSpPr>
        <p:spPr>
          <a:xfrm>
            <a:off x="3954999" y="1697441"/>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9" name="Picture Placeholder 4">
            <a:extLst>
              <a:ext uri="{FF2B5EF4-FFF2-40B4-BE49-F238E27FC236}">
                <a16:creationId xmlns:a16="http://schemas.microsoft.com/office/drawing/2014/main" id="{4F73A5AB-9FF5-5F48-A7A6-B7480156F8D8}"/>
              </a:ext>
            </a:extLst>
          </p:cNvPr>
          <p:cNvSpPr>
            <a:spLocks noGrp="1"/>
          </p:cNvSpPr>
          <p:nvPr>
            <p:ph type="pic" sz="quarter" idx="17"/>
          </p:nvPr>
        </p:nvSpPr>
        <p:spPr>
          <a:xfrm>
            <a:off x="6842889"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Tree>
    <p:extLst>
      <p:ext uri="{BB962C8B-B14F-4D97-AF65-F5344CB8AC3E}">
        <p14:creationId xmlns:p14="http://schemas.microsoft.com/office/powerpoint/2010/main" val="253631207"/>
      </p:ext>
    </p:extLst>
  </p:cSld>
  <p:clrMapOvr>
    <a:masterClrMapping/>
  </p:clrMapOvr>
  <p:extLst mod="1">
    <p:ext uri="{DCECCB84-F9BA-43D5-87BE-67443E8EF086}">
      <p15:sldGuideLst xmlns:p15="http://schemas.microsoft.com/office/powerpoint/2012/main">
        <p15:guide id="4" orient="horz" pos="201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and Round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81201"/>
            <a:ext cx="4038600" cy="2895600"/>
          </a:xfrm>
          <a:prstGeom prst="rect">
            <a:avLst/>
          </a:prstGeom>
        </p:spPr>
        <p:txBody>
          <a:bodyPr anchor="t">
            <a:normAutofit/>
          </a:bodyPr>
          <a:lstStyle>
            <a:lvl1pPr marL="231769" indent="-231769">
              <a:lnSpc>
                <a:spcPct val="114000"/>
              </a:lnSpc>
              <a:tabLst/>
              <a:defRPr sz="24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4881082" y="5082817"/>
            <a:ext cx="3714750" cy="457200"/>
          </a:xfrm>
          <a:prstGeom prst="rect">
            <a:avLst/>
          </a:prstGeom>
        </p:spPr>
        <p:txBody>
          <a:bodyPr>
            <a:noAutofit/>
          </a:bodyPr>
          <a:lstStyle>
            <a:lvl1pPr marL="0" marR="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mn-lt"/>
              </a:defRPr>
            </a:lvl1pPr>
          </a:lstStyle>
          <a:p>
            <a:pPr marL="0" marR="0" lvl="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5566882" y="1817882"/>
            <a:ext cx="2340864" cy="2340864"/>
          </a:xfrm>
          <a:prstGeom prst="ellipse">
            <a:avLst/>
          </a:prstGeom>
        </p:spPr>
        <p:txBody>
          <a:bodyPr anchor="ctr"/>
          <a:lstStyle>
            <a:lvl1pPr marL="0" indent="0" algn="ctr">
              <a:buNone/>
              <a:defRPr b="1" i="0">
                <a:solidFill>
                  <a:schemeClr val="accent2"/>
                </a:solidFill>
                <a:latin typeface="Arial Bold"/>
                <a:cs typeface="Arial Bold"/>
              </a:defRPr>
            </a:lvl1pPr>
          </a:lstStyle>
          <a:p>
            <a:r>
              <a:rPr lang="en-US" dirty="0"/>
              <a:t>INSERT IMAGE</a:t>
            </a:r>
          </a:p>
        </p:txBody>
      </p:sp>
      <p:sp>
        <p:nvSpPr>
          <p:cNvPr id="13"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3550556560"/>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893206"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hasCustomPrompt="1"/>
          </p:nvPr>
        </p:nvSpPr>
        <p:spPr>
          <a:xfrm>
            <a:off x="893206"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dirty="0"/>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3649853"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hasCustomPrompt="1"/>
          </p:nvPr>
        </p:nvSpPr>
        <p:spPr>
          <a:xfrm>
            <a:off x="3649853"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6406500"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hasCustomPrompt="1"/>
          </p:nvPr>
        </p:nvSpPr>
        <p:spPr>
          <a:xfrm>
            <a:off x="6406500"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167529"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3938047"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6680823"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1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1730929095"/>
      </p:ext>
    </p:extLst>
  </p:cSld>
  <p:clrMapOvr>
    <a:masterClrMapping/>
  </p:clrMapOvr>
  <p:extLst mod="1">
    <p:ext uri="{DCECCB84-F9BA-43D5-87BE-67443E8EF086}">
      <p15:sldGuideLst xmlns:p15="http://schemas.microsoft.com/office/powerpoint/2012/main">
        <p15:guide id="2" pos="1998" userDrawn="1">
          <p15:clr>
            <a:srgbClr val="FBAE40"/>
          </p15:clr>
        </p15:guide>
        <p15:guide id="4" orient="horz" pos="1488" userDrawn="1">
          <p15:clr>
            <a:srgbClr val="FBAE40"/>
          </p15:clr>
        </p15:guide>
        <p15:guide id="0" pos="3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 Corner Lines">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505"/>
            <a:ext cx="9144000" cy="5714484"/>
          </a:xfrm>
          <a:prstGeom prst="rect">
            <a:avLst/>
          </a:prstGeom>
        </p:spPr>
      </p:pic>
      <p:sp>
        <p:nvSpPr>
          <p:cNvPr id="5" name="Rectangle 4">
            <a:extLst>
              <a:ext uri="{FF2B5EF4-FFF2-40B4-BE49-F238E27FC236}">
                <a16:creationId xmlns:a16="http://schemas.microsoft.com/office/drawing/2014/main" id="{A524D40D-FB95-9C45-9A43-9331A6B7271B}"/>
              </a:ext>
            </a:extLst>
          </p:cNvPr>
          <p:cNvSpPr/>
          <p:nvPr userDrawn="1"/>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471492" y="4867881"/>
            <a:ext cx="4429915"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5"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
        <p:nvSpPr>
          <p:cNvPr id="12" name="Title 1">
            <a:extLst>
              <a:ext uri="{FF2B5EF4-FFF2-40B4-BE49-F238E27FC236}">
                <a16:creationId xmlns:a16="http://schemas.microsoft.com/office/drawing/2014/main" id="{0E4D2FFF-0513-45D7-950C-678F3637FF96}"/>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a:extLst>
              <a:ext uri="{FF2B5EF4-FFF2-40B4-BE49-F238E27FC236}">
                <a16:creationId xmlns:a16="http://schemas.microsoft.com/office/drawing/2014/main" id="{EF265F24-7CED-4AAE-810C-AF150E36B1F3}"/>
              </a:ext>
            </a:extLst>
          </p:cNvPr>
          <p:cNvSpPr>
            <a:spLocks noGrp="1"/>
          </p:cNvSpPr>
          <p:nvPr>
            <p:ph type="body" sz="quarter" idx="11" hasCustomPrompt="1"/>
          </p:nvPr>
        </p:nvSpPr>
        <p:spPr>
          <a:xfrm>
            <a:off x="470474" y="4922345"/>
            <a:ext cx="3930077" cy="683709"/>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7" name="Subtitle 2">
            <a:extLst>
              <a:ext uri="{FF2B5EF4-FFF2-40B4-BE49-F238E27FC236}">
                <a16:creationId xmlns:a16="http://schemas.microsoft.com/office/drawing/2014/main" id="{80D2705F-8808-42B8-8D15-09B1EA015D9D}"/>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4045746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2880" userDrawn="1">
          <p15:clr>
            <a:srgbClr val="A4A3A4"/>
          </p15:clr>
        </p15:guide>
        <p15:guide id="2" orient="horz" pos="2160"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ight Gray Stripe">
    <p:spTree>
      <p:nvGrpSpPr>
        <p:cNvPr id="1" name=""/>
        <p:cNvGrpSpPr/>
        <p:nvPr/>
      </p:nvGrpSpPr>
      <p:grpSpPr>
        <a:xfrm>
          <a:off x="0" y="0"/>
          <a:ext cx="0" cy="0"/>
          <a:chOff x="0" y="0"/>
          <a:chExt cx="0" cy="0"/>
        </a:xfrm>
      </p:grpSpPr>
      <p:sp>
        <p:nvSpPr>
          <p:cNvPr id="6" name="Rectangle 5"/>
          <p:cNvSpPr/>
          <p:nvPr/>
        </p:nvSpPr>
        <p:spPr bwMode="black">
          <a:xfrm>
            <a:off x="0" y="1651000"/>
            <a:ext cx="9144000" cy="431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2">
            <a:extLst>
              <a:ext uri="{FF2B5EF4-FFF2-40B4-BE49-F238E27FC236}">
                <a16:creationId xmlns:a16="http://schemas.microsoft.com/office/drawing/2014/main" id="{8EF6DEB3-3AC4-0F47-8EBF-643227F8F51D}"/>
              </a:ext>
            </a:extLst>
          </p:cNvPr>
          <p:cNvSpPr>
            <a:spLocks noGrp="1"/>
          </p:cNvSpPr>
          <p:nvPr>
            <p:ph sz="half" idx="1"/>
          </p:nvPr>
        </p:nvSpPr>
        <p:spPr bwMode="white">
          <a:xfrm>
            <a:off x="446093" y="2077156"/>
            <a:ext cx="5505533" cy="3483328"/>
          </a:xfrm>
          <a:prstGeom prst="rect">
            <a:avLst/>
          </a:prstGeom>
        </p:spPr>
        <p:txBody>
          <a:bodyPr>
            <a:noAutofit/>
          </a:bodyPr>
          <a:lstStyle>
            <a:lvl1pPr marL="228584" indent="-228584">
              <a:lnSpc>
                <a:spcPct val="100000"/>
              </a:lnSpc>
              <a:spcBef>
                <a:spcPts val="0"/>
              </a:spcBef>
              <a:tabLst/>
              <a:defRPr sz="1800">
                <a:solidFill>
                  <a:srgbClr val="4E4540"/>
                </a:solidFill>
              </a:defRPr>
            </a:lvl1pPr>
            <a:lvl2pPr>
              <a:lnSpc>
                <a:spcPct val="100000"/>
              </a:lnSpc>
              <a:spcBef>
                <a:spcPts val="0"/>
              </a:spcBef>
              <a:defRPr sz="1600">
                <a:solidFill>
                  <a:srgbClr val="4E4540"/>
                </a:solidFill>
              </a:defRPr>
            </a:lvl2pPr>
            <a:lvl3pPr>
              <a:lnSpc>
                <a:spcPct val="100000"/>
              </a:lnSpc>
              <a:spcBef>
                <a:spcPts val="0"/>
              </a:spcBef>
              <a:defRPr sz="1400">
                <a:solidFill>
                  <a:srgbClr val="4E4540"/>
                </a:solidFill>
              </a:defRPr>
            </a:lvl3pPr>
            <a:lvl4pPr>
              <a:lnSpc>
                <a:spcPct val="100000"/>
              </a:lnSpc>
              <a:spcBef>
                <a:spcPts val="0"/>
              </a:spcBef>
              <a:defRPr sz="1400">
                <a:solidFill>
                  <a:srgbClr val="4E4540"/>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B203D086-8945-F84E-9EBB-92AFA677F531}"/>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7" name="Footer Placeholder 1">
            <a:extLst>
              <a:ext uri="{FF2B5EF4-FFF2-40B4-BE49-F238E27FC236}">
                <a16:creationId xmlns:a16="http://schemas.microsoft.com/office/drawing/2014/main" id="{C61EE1D1-7EF1-4479-835E-B0B0FD09FDB5}"/>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3806420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Callout_Orange">
    <p:spTree>
      <p:nvGrpSpPr>
        <p:cNvPr id="1" name=""/>
        <p:cNvGrpSpPr/>
        <p:nvPr/>
      </p:nvGrpSpPr>
      <p:grpSpPr>
        <a:xfrm>
          <a:off x="0" y="0"/>
          <a:ext cx="0" cy="0"/>
          <a:chOff x="0" y="0"/>
          <a:chExt cx="0" cy="0"/>
        </a:xfrm>
      </p:grpSpPr>
      <p:sp>
        <p:nvSpPr>
          <p:cNvPr id="10" name="Rectangle 9"/>
          <p:cNvSpPr/>
          <p:nvPr userDrawn="1"/>
        </p:nvSpPr>
        <p:spPr bwMode="black">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3"/>
            <a:ext cx="4972050"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5211156"/>
          </a:xfrm>
          <a:prstGeom prst="rect">
            <a:avLst/>
          </a:prstGeom>
        </p:spPr>
        <p:txBody>
          <a:bodyPr anchor="t"/>
          <a:lstStyle>
            <a:lvl1pPr>
              <a:defRPr sz="3733" b="1" i="0" spc="-67" baseline="0">
                <a:solidFill>
                  <a:srgbClr val="E05928"/>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7" name="Footer Placeholder 1">
            <a:extLst>
              <a:ext uri="{FF2B5EF4-FFF2-40B4-BE49-F238E27FC236}">
                <a16:creationId xmlns:a16="http://schemas.microsoft.com/office/drawing/2014/main" id="{23A78355-136E-4E20-A60F-4119D25FF813}"/>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4243568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Callout_Navy">
    <p:spTree>
      <p:nvGrpSpPr>
        <p:cNvPr id="1" name=""/>
        <p:cNvGrpSpPr/>
        <p:nvPr/>
      </p:nvGrpSpPr>
      <p:grpSpPr>
        <a:xfrm>
          <a:off x="0" y="0"/>
          <a:ext cx="0" cy="0"/>
          <a:chOff x="0" y="0"/>
          <a:chExt cx="0" cy="0"/>
        </a:xfrm>
      </p:grpSpPr>
      <p:sp>
        <p:nvSpPr>
          <p:cNvPr id="10" name="Rectangle 9"/>
          <p:cNvSpPr/>
          <p:nvPr/>
        </p:nvSpPr>
        <p:spPr bwMode="white">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5211156"/>
          </a:xfrm>
          <a:prstGeom prst="rect">
            <a:avLst/>
          </a:prstGeom>
        </p:spPr>
        <p:txBody>
          <a:bodyPr anchor="t"/>
          <a:lstStyle>
            <a:lvl1pPr>
              <a:defRPr sz="3733" b="1" i="0" spc="-67" baseline="0">
                <a:solidFill>
                  <a:srgbClr val="02173D"/>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255D4B62-8193-44B6-B58F-04003705ECB0}"/>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1640245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eft Orange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35240" cy="7208874"/>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F0935091-8E50-4F60-8886-3BAF829B120D}"/>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3999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Navy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35240" cy="7208873"/>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872C7132-8185-4336-9747-7A4CFC34002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2869531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umn Uneven Orange">
    <p:spTree>
      <p:nvGrpSpPr>
        <p:cNvPr id="1" name=""/>
        <p:cNvGrpSpPr/>
        <p:nvPr/>
      </p:nvGrpSpPr>
      <p:grpSpPr>
        <a:xfrm>
          <a:off x="0" y="0"/>
          <a:ext cx="0" cy="0"/>
          <a:chOff x="0" y="0"/>
          <a:chExt cx="0" cy="0"/>
        </a:xfrm>
      </p:grpSpPr>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4990694"/>
          </a:xfrm>
          <a:prstGeom prst="rect">
            <a:avLst/>
          </a:prstGeom>
        </p:spPr>
        <p:txBody>
          <a:bodyPr anchor="t"/>
          <a:lstStyle>
            <a:lvl1pPr>
              <a:defRPr sz="3733" b="1" i="0" spc="-67" baseline="0">
                <a:solidFill>
                  <a:schemeClr val="accent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6" name="Footer Placeholder 1">
            <a:extLst>
              <a:ext uri="{FF2B5EF4-FFF2-40B4-BE49-F238E27FC236}">
                <a16:creationId xmlns:a16="http://schemas.microsoft.com/office/drawing/2014/main" id="{B5740AB1-6D6F-4938-ABC4-A2E40AF56E2F}"/>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1683707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 Uneven Nav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29002" y="634046"/>
            <a:ext cx="4972048"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2" name="Title 1"/>
          <p:cNvSpPr>
            <a:spLocks noGrp="1"/>
          </p:cNvSpPr>
          <p:nvPr>
            <p:ph type="title" hasCustomPrompt="1"/>
          </p:nvPr>
        </p:nvSpPr>
        <p:spPr>
          <a:xfrm>
            <a:off x="447029" y="640093"/>
            <a:ext cx="2363904" cy="5341613"/>
          </a:xfrm>
          <a:prstGeom prst="rect">
            <a:avLst/>
          </a:prstGeom>
        </p:spPr>
        <p:txBody>
          <a:bodyPr anchor="t">
            <a:normAutofit/>
          </a:bodyPr>
          <a:lstStyle>
            <a:lvl1pPr>
              <a:defRPr sz="3733" b="1" i="0" spc="-67" baseline="0">
                <a:solidFill>
                  <a:schemeClr val="tx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0"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993162A0-54EA-4AC3-94D9-552A4156574B}"/>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331165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457200"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3BB4085C-8F58-44E2-9F7C-5181480CD2E8}"/>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40589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urved Ba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98" y="0"/>
            <a:ext cx="9571586" cy="5981701"/>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chemeClr val="accent2"/>
                </a:solidFill>
              </a:defRPr>
            </a:lvl1pPr>
          </a:lstStyle>
          <a:p>
            <a:r>
              <a:rPr lang="en-US" dirty="0"/>
              <a:t>Click to edit Master title style</a:t>
            </a:r>
          </a:p>
        </p:txBody>
      </p:sp>
      <p:sp>
        <p:nvSpPr>
          <p:cNvPr id="7" name="Footer Placeholder 1">
            <a:extLst>
              <a:ext uri="{FF2B5EF4-FFF2-40B4-BE49-F238E27FC236}">
                <a16:creationId xmlns:a16="http://schemas.microsoft.com/office/drawing/2014/main" id="{8DB915F2-32D8-404F-A365-E490C4792FB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4188646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urved Bar Nav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8" y="0"/>
            <a:ext cx="9571586" cy="5981700"/>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rgbClr val="02173D"/>
                </a:solidFill>
              </a:defRPr>
            </a:lvl1pPr>
          </a:lstStyle>
          <a:p>
            <a:r>
              <a:rPr lang="en-US" dirty="0"/>
              <a:t>Click to edit Master title style</a:t>
            </a:r>
          </a:p>
        </p:txBody>
      </p:sp>
      <p:sp>
        <p:nvSpPr>
          <p:cNvPr id="7" name="Footer Placeholder 1">
            <a:extLst>
              <a:ext uri="{FF2B5EF4-FFF2-40B4-BE49-F238E27FC236}">
                <a16:creationId xmlns:a16="http://schemas.microsoft.com/office/drawing/2014/main" id="{93B92806-7E36-4CF4-B1D3-3B0AF3783231}"/>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24070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vy - Corner Lines">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4484"/>
          </a:xfrm>
          <a:prstGeom prst="rect">
            <a:avLst/>
          </a:prstGeom>
        </p:spPr>
      </p:pic>
      <p:sp>
        <p:nvSpPr>
          <p:cNvPr id="5" name="Rectangle 4">
            <a:extLst>
              <a:ext uri="{FF2B5EF4-FFF2-40B4-BE49-F238E27FC236}">
                <a16:creationId xmlns:a16="http://schemas.microsoft.com/office/drawing/2014/main" id="{A524D40D-FB95-9C45-9A43-9331A6B7271B}"/>
              </a:ext>
            </a:extLst>
          </p:cNvPr>
          <p:cNvSpPr/>
          <p:nvPr userDrawn="1"/>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471492" y="4867881"/>
            <a:ext cx="4429915"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667" dirty="0">
              <a:solidFill>
                <a:schemeClr val="bg1"/>
              </a:solidFill>
            </a:endParaRPr>
          </a:p>
        </p:txBody>
      </p:sp>
      <p:sp>
        <p:nvSpPr>
          <p:cNvPr id="15"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
        <p:nvSpPr>
          <p:cNvPr id="12" name="Title 1">
            <a:extLst>
              <a:ext uri="{FF2B5EF4-FFF2-40B4-BE49-F238E27FC236}">
                <a16:creationId xmlns:a16="http://schemas.microsoft.com/office/drawing/2014/main" id="{113E915C-500B-452F-9E13-92347D8A721E}"/>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a:extLst>
              <a:ext uri="{FF2B5EF4-FFF2-40B4-BE49-F238E27FC236}">
                <a16:creationId xmlns:a16="http://schemas.microsoft.com/office/drawing/2014/main" id="{C7258CE0-FA04-4EFE-8C5F-0E1BD2EBD421}"/>
              </a:ext>
            </a:extLst>
          </p:cNvPr>
          <p:cNvSpPr>
            <a:spLocks noGrp="1"/>
          </p:cNvSpPr>
          <p:nvPr>
            <p:ph type="body" sz="quarter" idx="11" hasCustomPrompt="1"/>
          </p:nvPr>
        </p:nvSpPr>
        <p:spPr>
          <a:xfrm>
            <a:off x="470474" y="4922345"/>
            <a:ext cx="3930077" cy="683709"/>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7" name="Subtitle 2">
            <a:extLst>
              <a:ext uri="{FF2B5EF4-FFF2-40B4-BE49-F238E27FC236}">
                <a16:creationId xmlns:a16="http://schemas.microsoft.com/office/drawing/2014/main" id="{BD42942B-1B39-409B-86DE-26372EB534A4}"/>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01179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2880">
          <p15:clr>
            <a:srgbClr val="A4A3A4"/>
          </p15:clr>
        </p15:guide>
        <p15:guide id="2" orient="horz" pos="2160">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hasCustomPrompt="1"/>
          </p:nvPr>
        </p:nvSpPr>
        <p:spPr>
          <a:xfrm>
            <a:off x="457200" y="1658302"/>
            <a:ext cx="6245362" cy="4349749"/>
          </a:xfrm>
          <a:prstGeom prst="rect">
            <a:avLst/>
          </a:prstGeom>
        </p:spPr>
        <p:txBody>
          <a:bodyPr>
            <a:noAutofit/>
          </a:bodyPr>
          <a:lstStyle>
            <a:lvl1pPr marL="228584" indent="-228584">
              <a:lnSpc>
                <a:spcPct val="100000"/>
              </a:lnSpc>
              <a:spcBef>
                <a:spcPts val="0"/>
              </a:spcBef>
              <a:tabLst/>
              <a:defRPr sz="2400">
                <a:solidFill>
                  <a:schemeClr val="accent1"/>
                </a:solidFill>
              </a:defRPr>
            </a:lvl1pPr>
            <a:lvl2pPr>
              <a:lnSpc>
                <a:spcPct val="100000"/>
              </a:lnSpc>
              <a:spcBef>
                <a:spcPts val="0"/>
              </a:spcBef>
              <a:defRPr sz="1800">
                <a:solidFill>
                  <a:schemeClr val="accent1"/>
                </a:solidFill>
              </a:defRPr>
            </a:lvl2pPr>
            <a:lvl3pPr>
              <a:lnSpc>
                <a:spcPct val="100000"/>
              </a:lnSpc>
              <a:spcBef>
                <a:spcPts val="0"/>
              </a:spcBef>
              <a:defRPr sz="1600">
                <a:solidFill>
                  <a:schemeClr val="accent1"/>
                </a:solidFill>
              </a:defRPr>
            </a:lvl3pPr>
            <a:lvl4pPr>
              <a:lnSpc>
                <a:spcPct val="100000"/>
              </a:lnSpc>
              <a:spcBef>
                <a:spcPts val="0"/>
              </a:spcBef>
              <a:defRPr sz="1400">
                <a:solidFill>
                  <a:schemeClr val="accent1"/>
                </a:solidFill>
              </a:defRPr>
            </a:lvl4pPr>
            <a:lvl5pPr>
              <a:defRPr sz="1400">
                <a:solidFill>
                  <a:schemeClr val="accent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6951952" y="1658303"/>
            <a:ext cx="1734851" cy="4349747"/>
          </a:xfrm>
          <a:prstGeom prst="rect">
            <a:avLst/>
          </a:prstGeom>
        </p:spPr>
        <p:txBody>
          <a:bodyPr>
            <a:noAutofit/>
          </a:bodyPr>
          <a:lstStyle>
            <a:lvl1pPr marL="0" indent="0">
              <a:buNone/>
              <a:defRPr sz="1867" b="0">
                <a:solidFill>
                  <a:schemeClr val="accent3"/>
                </a:solidFill>
              </a:defRPr>
            </a:lvl1pPr>
            <a:lvl2pPr marL="609555" indent="0">
              <a:buNone/>
              <a:defRPr sz="1333"/>
            </a:lvl2pPr>
            <a:lvl3pPr marL="1219110" indent="0">
              <a:buNone/>
              <a:defRPr sz="1333"/>
            </a:lvl3pPr>
            <a:lvl4pPr marL="1828664" indent="0">
              <a:buNone/>
              <a:defRPr sz="1333"/>
            </a:lvl4pPr>
            <a:lvl5pPr marL="2438218" indent="0">
              <a:buNone/>
              <a:defRPr sz="1333"/>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p:txBody>
      </p:sp>
      <p:sp>
        <p:nvSpPr>
          <p:cNvPr id="6" name="Footer Placeholder 1">
            <a:extLst>
              <a:ext uri="{FF2B5EF4-FFF2-40B4-BE49-F238E27FC236}">
                <a16:creationId xmlns:a16="http://schemas.microsoft.com/office/drawing/2014/main" id="{59DF3DCE-918D-4840-A705-50AFA337BE2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624822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hasCustomPrompt="1"/>
          </p:nvPr>
        </p:nvSpPr>
        <p:spPr>
          <a:xfrm>
            <a:off x="457203" y="1658303"/>
            <a:ext cx="3907187" cy="4349749"/>
          </a:xfrm>
          <a:prstGeom prst="rect">
            <a:avLst/>
          </a:prstGeom>
        </p:spPr>
        <p:txBody>
          <a:bodyPr>
            <a:noAutofit/>
          </a:bodyPr>
          <a:lstStyle>
            <a:lvl1pPr marL="228584" indent="-228584">
              <a:lnSpc>
                <a:spcPct val="100000"/>
              </a:lnSpc>
              <a:spcBef>
                <a:spcPts val="0"/>
              </a:spcBef>
              <a:tabLst/>
              <a:defRPr sz="24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400">
                <a:solidFill>
                  <a:schemeClr val="accent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6" name="Content Placeholder 2"/>
          <p:cNvSpPr>
            <a:spLocks noGrp="1"/>
          </p:cNvSpPr>
          <p:nvPr>
            <p:ph sz="half" idx="10" hasCustomPrompt="1"/>
          </p:nvPr>
        </p:nvSpPr>
        <p:spPr>
          <a:xfrm>
            <a:off x="4667930" y="1658303"/>
            <a:ext cx="3909060" cy="4349749"/>
          </a:xfrm>
          <a:prstGeom prst="rect">
            <a:avLst/>
          </a:prstGeom>
        </p:spPr>
        <p:txBody>
          <a:bodyPr>
            <a:noAutofit/>
          </a:bodyPr>
          <a:lstStyle>
            <a:lvl1pPr marL="228584" indent="-228584">
              <a:lnSpc>
                <a:spcPct val="100000"/>
              </a:lnSpc>
              <a:spcBef>
                <a:spcPts val="0"/>
              </a:spcBef>
              <a:tabLst/>
              <a:defRPr sz="24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400">
                <a:solidFill>
                  <a:schemeClr val="accent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18515278-AC3B-4E99-9C1E-3FCA3361DF80}"/>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89193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200"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3308169"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6149340"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A7E1DE-EC70-4F0B-A861-91BF6F5E905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4291044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E1991D0D-C06C-4E70-973C-9F53B351A82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3389488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3217304"/>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457200" y="4047575"/>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hasCustomPrompt="1"/>
          </p:nvPr>
        </p:nvSpPr>
        <p:spPr>
          <a:xfrm>
            <a:off x="3315607" y="3223322"/>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3315607" y="4053593"/>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hasCustomPrompt="1"/>
          </p:nvPr>
        </p:nvSpPr>
        <p:spPr>
          <a:xfrm>
            <a:off x="6174015" y="3217304"/>
            <a:ext cx="2512786"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3" name="Content Placeholder 2"/>
          <p:cNvSpPr>
            <a:spLocks noGrp="1"/>
          </p:cNvSpPr>
          <p:nvPr>
            <p:ph idx="14"/>
          </p:nvPr>
        </p:nvSpPr>
        <p:spPr>
          <a:xfrm>
            <a:off x="6174015" y="4047575"/>
            <a:ext cx="2512786"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067110"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4" name="Picture Placeholder 4">
            <a:extLst>
              <a:ext uri="{FF2B5EF4-FFF2-40B4-BE49-F238E27FC236}">
                <a16:creationId xmlns:a16="http://schemas.microsoft.com/office/drawing/2014/main" id="{148BFDB8-5617-C040-B207-E1E21BCC46EF}"/>
              </a:ext>
            </a:extLst>
          </p:cNvPr>
          <p:cNvSpPr>
            <a:spLocks noGrp="1"/>
          </p:cNvSpPr>
          <p:nvPr>
            <p:ph type="pic" sz="quarter" idx="16"/>
          </p:nvPr>
        </p:nvSpPr>
        <p:spPr>
          <a:xfrm>
            <a:off x="3954999" y="1697441"/>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9" name="Picture Placeholder 4">
            <a:extLst>
              <a:ext uri="{FF2B5EF4-FFF2-40B4-BE49-F238E27FC236}">
                <a16:creationId xmlns:a16="http://schemas.microsoft.com/office/drawing/2014/main" id="{4F73A5AB-9FF5-5F48-A7A6-B7480156F8D8}"/>
              </a:ext>
            </a:extLst>
          </p:cNvPr>
          <p:cNvSpPr>
            <a:spLocks noGrp="1"/>
          </p:cNvSpPr>
          <p:nvPr>
            <p:ph type="pic" sz="quarter" idx="17"/>
          </p:nvPr>
        </p:nvSpPr>
        <p:spPr>
          <a:xfrm>
            <a:off x="6842889"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7" name="Footer Placeholder 1">
            <a:extLst>
              <a:ext uri="{FF2B5EF4-FFF2-40B4-BE49-F238E27FC236}">
                <a16:creationId xmlns:a16="http://schemas.microsoft.com/office/drawing/2014/main" id="{370A1F56-FCEA-44E6-95B3-A3DE23950798}"/>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1169770275"/>
      </p:ext>
    </p:extLst>
  </p:cSld>
  <p:clrMapOvr>
    <a:masterClrMapping/>
  </p:clrMapOvr>
  <p:extLst mod="1">
    <p:ext uri="{DCECCB84-F9BA-43D5-87BE-67443E8EF086}">
      <p15:sldGuideLst xmlns:p15="http://schemas.microsoft.com/office/powerpoint/2012/main">
        <p15:guide id="4" orient="horz" pos="20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nd Round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81201"/>
            <a:ext cx="4038600" cy="2895600"/>
          </a:xfrm>
          <a:prstGeom prst="rect">
            <a:avLst/>
          </a:prstGeom>
        </p:spPr>
        <p:txBody>
          <a:bodyPr anchor="t">
            <a:normAutofit/>
          </a:bodyPr>
          <a:lstStyle>
            <a:lvl1pPr marL="231769" indent="-231769">
              <a:lnSpc>
                <a:spcPct val="114000"/>
              </a:lnSpc>
              <a:tabLst/>
              <a:defRPr sz="24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4881082" y="5082817"/>
            <a:ext cx="3714750" cy="457200"/>
          </a:xfrm>
          <a:prstGeom prst="rect">
            <a:avLst/>
          </a:prstGeom>
        </p:spPr>
        <p:txBody>
          <a:bodyPr>
            <a:noAutofit/>
          </a:bodyPr>
          <a:lstStyle>
            <a:lvl1pPr marL="0" marR="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mn-lt"/>
              </a:defRPr>
            </a:lvl1pPr>
          </a:lstStyle>
          <a:p>
            <a:pPr marL="0" marR="0" lvl="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5566882" y="1817882"/>
            <a:ext cx="2340864" cy="2340864"/>
          </a:xfrm>
          <a:prstGeom prst="ellipse">
            <a:avLst/>
          </a:prstGeom>
        </p:spPr>
        <p:txBody>
          <a:bodyPr anchor="ctr"/>
          <a:lstStyle>
            <a:lvl1pPr marL="0" indent="0" algn="ctr">
              <a:buNone/>
              <a:defRPr b="1" i="0">
                <a:solidFill>
                  <a:schemeClr val="accent2"/>
                </a:solidFill>
                <a:latin typeface="Arial Bold"/>
                <a:cs typeface="Arial Bold"/>
              </a:defRPr>
            </a:lvl1pPr>
          </a:lstStyle>
          <a:p>
            <a:r>
              <a:rPr lang="en-US" dirty="0"/>
              <a:t>INSERT IMAGE</a:t>
            </a:r>
          </a:p>
        </p:txBody>
      </p:sp>
      <p:sp>
        <p:nvSpPr>
          <p:cNvPr id="7" name="Footer Placeholder 1">
            <a:extLst>
              <a:ext uri="{FF2B5EF4-FFF2-40B4-BE49-F238E27FC236}">
                <a16:creationId xmlns:a16="http://schemas.microsoft.com/office/drawing/2014/main" id="{973F3B5F-FC31-4E5D-A7E1-0CE35B5D0741}"/>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2203041834"/>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893206"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hasCustomPrompt="1"/>
          </p:nvPr>
        </p:nvSpPr>
        <p:spPr>
          <a:xfrm>
            <a:off x="893206"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dirty="0"/>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3649853"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hasCustomPrompt="1"/>
          </p:nvPr>
        </p:nvSpPr>
        <p:spPr>
          <a:xfrm>
            <a:off x="3649853"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6406500"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hasCustomPrompt="1"/>
          </p:nvPr>
        </p:nvSpPr>
        <p:spPr>
          <a:xfrm>
            <a:off x="6406500"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167529"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3938047"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6680823"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13" name="Footer Placeholder 1">
            <a:extLst>
              <a:ext uri="{FF2B5EF4-FFF2-40B4-BE49-F238E27FC236}">
                <a16:creationId xmlns:a16="http://schemas.microsoft.com/office/drawing/2014/main" id="{765C04D9-13E0-4E39-A3CE-212E4A3F1873}"/>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spTree>
    <p:extLst>
      <p:ext uri="{BB962C8B-B14F-4D97-AF65-F5344CB8AC3E}">
        <p14:creationId xmlns:p14="http://schemas.microsoft.com/office/powerpoint/2010/main" val="2140437974"/>
      </p:ext>
    </p:extLst>
  </p:cSld>
  <p:clrMapOvr>
    <a:masterClrMapping/>
  </p:clrMapOvr>
  <p:extLst mod="1">
    <p:ext uri="{DCECCB84-F9BA-43D5-87BE-67443E8EF086}">
      <p15:sldGuideLst xmlns:p15="http://schemas.microsoft.com/office/powerpoint/2012/main">
        <p15:guide id="2" pos="1998">
          <p15:clr>
            <a:srgbClr val="FBAE40"/>
          </p15:clr>
        </p15:guide>
        <p15:guide id="4" orient="horz" pos="1488">
          <p15:clr>
            <a:srgbClr val="FBAE40"/>
          </p15:clr>
        </p15:guide>
        <p15:guide id="0" pos="37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olid Orange">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A524D40D-FB95-9C45-9A43-9331A6B7271B}"/>
              </a:ext>
            </a:extLst>
          </p:cNvPr>
          <p:cNvSpPr/>
          <p:nvPr/>
        </p:nvSpPr>
        <p:spPr bwMode="white">
          <a:xfrm>
            <a:off x="0" y="5711845"/>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7" name="Subtitle 2">
            <a:extLst>
              <a:ext uri="{FF2B5EF4-FFF2-40B4-BE49-F238E27FC236}">
                <a16:creationId xmlns:a16="http://schemas.microsoft.com/office/drawing/2014/main" id="{39722ED7-9F65-AB40-A50C-0756C8A60E8C}"/>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Subtitle 2">
            <a:extLst>
              <a:ext uri="{FF2B5EF4-FFF2-40B4-BE49-F238E27FC236}">
                <a16:creationId xmlns:a16="http://schemas.microsoft.com/office/drawing/2014/main" id="{39722ED7-9F65-AB40-A50C-0756C8A60E8C}"/>
              </a:ext>
            </a:extLst>
          </p:cNvPr>
          <p:cNvSpPr txBox="1">
            <a:spLocks/>
          </p:cNvSpPr>
          <p:nvPr/>
        </p:nvSpPr>
        <p:spPr>
          <a:xfrm>
            <a:off x="471490" y="4867876"/>
            <a:ext cx="4429915" cy="611687"/>
          </a:xfrm>
          <a:prstGeom prst="rect">
            <a:avLst/>
          </a:prstGeom>
        </p:spPr>
        <p:txBody>
          <a:bodyPr vert="horz" lIns="0" tIns="0" rIns="0" bIns="0" rtlCol="0" anchor="ctr">
            <a:noAutofit/>
          </a:bodyPr>
          <a:lstStyle>
            <a:lvl1pPr marL="0" indent="0" algn="l" defTabSz="457189" rtl="0" eaLnBrk="1" latinLnBrk="0" hangingPunct="1">
              <a:lnSpc>
                <a:spcPct val="110000"/>
              </a:lnSpc>
              <a:spcBef>
                <a:spcPts val="0"/>
              </a:spcBef>
              <a:spcAft>
                <a:spcPts val="600"/>
              </a:spcAft>
              <a:buClr>
                <a:srgbClr val="E35929"/>
              </a:buClr>
              <a:buFont typeface="Arial" panose="020B0604020202020204" pitchFamily="34" charset="0"/>
              <a:buNone/>
              <a:tabLst/>
              <a:defRPr sz="1200" b="0" kern="1200">
                <a:solidFill>
                  <a:schemeClr val="accent3"/>
                </a:solidFill>
                <a:latin typeface="Arial" panose="020B0604020202020204" pitchFamily="34" charset="0"/>
                <a:ea typeface="+mn-ea"/>
                <a:cs typeface="Arial" panose="020B0604020202020204" pitchFamily="34" charset="0"/>
              </a:defRPr>
            </a:lvl1pPr>
            <a:lvl2pPr marL="457189" indent="0" algn="ctr" defTabSz="457189" rtl="0" eaLnBrk="1" latinLnBrk="0" hangingPunct="1">
              <a:lnSpc>
                <a:spcPct val="110000"/>
              </a:lnSpc>
              <a:spcBef>
                <a:spcPts val="0"/>
              </a:spcBef>
              <a:spcAft>
                <a:spcPts val="600"/>
              </a:spcAft>
              <a:buClr>
                <a:srgbClr val="E35929"/>
              </a:buClr>
              <a:buFont typeface="Courier New" panose="02070309020205020404" pitchFamily="49" charset="0"/>
              <a:buNone/>
              <a:tabLst/>
              <a:defRPr sz="1400" kern="1200">
                <a:solidFill>
                  <a:schemeClr val="tx1">
                    <a:tint val="75000"/>
                  </a:schemeClr>
                </a:solidFill>
                <a:latin typeface="Arial" panose="020B0604020202020204" pitchFamily="34" charset="0"/>
                <a:ea typeface="+mn-ea"/>
                <a:cs typeface="Arial" panose="020B0604020202020204" pitchFamily="34" charset="0"/>
              </a:defRPr>
            </a:lvl2pPr>
            <a:lvl3pPr marL="914378" indent="0" algn="ctr" defTabSz="457189" rtl="0" eaLnBrk="1" latinLnBrk="0" hangingPunct="1">
              <a:lnSpc>
                <a:spcPct val="100000"/>
              </a:lnSpc>
              <a:spcBef>
                <a:spcPts val="0"/>
              </a:spcBef>
              <a:spcAft>
                <a:spcPts val="600"/>
              </a:spcAft>
              <a:buClr>
                <a:srgbClr val="E35929"/>
              </a:buClr>
              <a:buFont typeface="Wingdings" pitchFamily="2" charset="2"/>
              <a:buNone/>
              <a:tabLst/>
              <a:defRPr sz="12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457189" rtl="0" eaLnBrk="1" latinLnBrk="0" hangingPunct="1">
              <a:lnSpc>
                <a:spcPct val="100000"/>
              </a:lnSpc>
              <a:spcBef>
                <a:spcPts val="0"/>
              </a:spcBef>
              <a:spcAft>
                <a:spcPts val="600"/>
              </a:spcAft>
              <a:buClr>
                <a:srgbClr val="E35929"/>
              </a:buClr>
              <a:buFont typeface="Arial"/>
              <a:buNone/>
              <a:tabLst/>
              <a:defRPr sz="1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457189" rtl="0" eaLnBrk="1" latinLnBrk="0" hangingPunct="1">
              <a:spcBef>
                <a:spcPct val="20000"/>
              </a:spcBef>
              <a:buClr>
                <a:schemeClr val="accent2"/>
              </a:buClr>
              <a:buFont typeface="Arial"/>
              <a:buNone/>
              <a:tabLst/>
              <a:defRPr sz="1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dirty="0">
              <a:solidFill>
                <a:schemeClr val="bg1"/>
              </a:solidFill>
            </a:endParaRPr>
          </a:p>
        </p:txBody>
      </p:sp>
      <p:sp>
        <p:nvSpPr>
          <p:cNvPr id="16" name="Text Placeholder 15"/>
          <p:cNvSpPr>
            <a:spLocks noGrp="1"/>
          </p:cNvSpPr>
          <p:nvPr>
            <p:ph type="body" sz="quarter" idx="11" hasCustomPrompt="1"/>
          </p:nvPr>
        </p:nvSpPr>
        <p:spPr>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1623878085"/>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olid Navy">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D046BA-6C73-1C44-A575-006C5E118A64}"/>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08F68877-F14C-1447-8D46-EA5EFC557BC1}"/>
              </a:ext>
            </a:extLst>
          </p:cNvPr>
          <p:cNvSpPr/>
          <p:nvPr/>
        </p:nvSpPr>
        <p:spPr bwMode="white">
          <a:xfrm>
            <a:off x="0" y="5711845"/>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8" name="Subtitle 2">
            <a:extLst>
              <a:ext uri="{FF2B5EF4-FFF2-40B4-BE49-F238E27FC236}">
                <a16:creationId xmlns:a16="http://schemas.microsoft.com/office/drawing/2014/main" id="{39722ED7-9F65-AB40-A50C-0756C8A60E8C}"/>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9"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3" name="Text Placeholder 15"/>
          <p:cNvSpPr>
            <a:spLocks noGrp="1"/>
          </p:cNvSpPr>
          <p:nvPr>
            <p:ph type="body" sz="quarter" idx="11" hasCustomPrompt="1"/>
          </p:nvPr>
        </p:nvSpPr>
        <p:spPr>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3347203329"/>
      </p:ext>
    </p:extLst>
  </p:cSld>
  <p:clrMapOvr>
    <a:masterClrMapping/>
  </p:clrMapOvr>
  <p:extLst mod="1">
    <p:ext uri="{DCECCB84-F9BA-43D5-87BE-67443E8EF086}">
      <p15:sldGuideLst xmlns:p15="http://schemas.microsoft.com/office/powerpoint/2012/main">
        <p15:guide id="1" orient="horz" pos="2160">
          <p15:clr>
            <a:srgbClr val="A4A3A4"/>
          </p15:clr>
        </p15:guide>
        <p15:guide id="2" pos="3840">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Orange Avenue Pattern">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27700"/>
          </a:xfrm>
          <a:prstGeom prst="rect">
            <a:avLst/>
          </a:prstGeom>
        </p:spPr>
      </p:pic>
      <p:sp>
        <p:nvSpPr>
          <p:cNvPr id="6" name="Title 1">
            <a:extLst>
              <a:ext uri="{FF2B5EF4-FFF2-40B4-BE49-F238E27FC236}">
                <a16:creationId xmlns:a16="http://schemas.microsoft.com/office/drawing/2014/main" id="{BAA6FA76-4335-1240-AA7D-0A3AB60CE3DE}"/>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A03BF07A-FB7A-2847-8E78-24846A5DCB54}"/>
              </a:ext>
            </a:extLst>
          </p:cNvPr>
          <p:cNvSpPr/>
          <p:nvPr/>
        </p:nvSpPr>
        <p:spPr bwMode="white">
          <a:xfrm>
            <a:off x="0" y="5711845"/>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F689AAA9-EE5F-2F46-A5B9-71862AD2F891}"/>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3" name="Text Placeholder 15"/>
          <p:cNvSpPr>
            <a:spLocks noGrp="1"/>
          </p:cNvSpPr>
          <p:nvPr>
            <p:ph type="body" sz="quarter" idx="11" hasCustomPrompt="1"/>
          </p:nvPr>
        </p:nvSpPr>
        <p:spPr bwMode="white">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340407405"/>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 Avenues">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4484"/>
          </a:xfrm>
          <a:prstGeom prst="rect">
            <a:avLst/>
          </a:prstGeom>
        </p:spPr>
      </p:pic>
      <p:sp>
        <p:nvSpPr>
          <p:cNvPr id="10" name="Rectangle 9">
            <a:extLst>
              <a:ext uri="{FF2B5EF4-FFF2-40B4-BE49-F238E27FC236}">
                <a16:creationId xmlns:a16="http://schemas.microsoft.com/office/drawing/2014/main" id="{08F68877-F14C-1447-8D46-EA5EFC557BC1}"/>
              </a:ext>
            </a:extLst>
          </p:cNvPr>
          <p:cNvSpPr/>
          <p:nvPr userDrawn="1"/>
        </p:nvSpPr>
        <p:spPr bwMode="white">
          <a:xfrm>
            <a:off x="0" y="5733116"/>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aseline="-25000" dirty="0">
              <a:solidFill>
                <a:schemeClr val="tx1"/>
              </a:solidFill>
            </a:endParaRPr>
          </a:p>
        </p:txBody>
      </p:sp>
      <p:sp>
        <p:nvSpPr>
          <p:cNvPr id="6" name="Title 1">
            <a:extLst>
              <a:ext uri="{FF2B5EF4-FFF2-40B4-BE49-F238E27FC236}">
                <a16:creationId xmlns:a16="http://schemas.microsoft.com/office/drawing/2014/main" id="{86D046BA-6C73-1C44-A575-006C5E118A64}"/>
              </a:ext>
            </a:extLst>
          </p:cNvPr>
          <p:cNvSpPr>
            <a:spLocks noGrp="1"/>
          </p:cNvSpPr>
          <p:nvPr>
            <p:ph type="ctrTitle"/>
          </p:nvPr>
        </p:nvSpPr>
        <p:spPr>
          <a:xfrm>
            <a:off x="470472" y="2541181"/>
            <a:ext cx="4622523" cy="220020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p:cNvSpPr>
            <a:spLocks noGrp="1"/>
          </p:cNvSpPr>
          <p:nvPr>
            <p:ph type="body" sz="quarter" idx="11" hasCustomPrompt="1"/>
          </p:nvPr>
        </p:nvSpPr>
        <p:spPr>
          <a:xfrm>
            <a:off x="470474" y="4922346"/>
            <a:ext cx="3930077" cy="436464"/>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5" name="Subtitle 2">
            <a:extLst>
              <a:ext uri="{FF2B5EF4-FFF2-40B4-BE49-F238E27FC236}">
                <a16:creationId xmlns:a16="http://schemas.microsoft.com/office/drawing/2014/main" id="{520810E3-03BD-6B4C-BAB6-25871F6D1620}"/>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9"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394871902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userDrawn="1">
          <p15:clr>
            <a:srgbClr val="A4A3A4"/>
          </p15:clr>
        </p15:guide>
        <p15:guide id="2" pos="2880" userDrawn="1">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Navy Avenue Pattern">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1"/>
            <a:ext cx="9144000" cy="5727700"/>
          </a:xfrm>
          <a:prstGeom prst="rect">
            <a:avLst/>
          </a:prstGeom>
        </p:spPr>
      </p:pic>
      <p:sp>
        <p:nvSpPr>
          <p:cNvPr id="11" name="Title 1">
            <a:extLst>
              <a:ext uri="{FF2B5EF4-FFF2-40B4-BE49-F238E27FC236}">
                <a16:creationId xmlns:a16="http://schemas.microsoft.com/office/drawing/2014/main" id="{C634E7DF-B2BE-FB49-A440-C7B586BE1492}"/>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FEB9A70F-DA84-E14E-8D78-254C32FC3E60}"/>
              </a:ext>
            </a:extLst>
          </p:cNvPr>
          <p:cNvSpPr/>
          <p:nvPr/>
        </p:nvSpPr>
        <p:spPr bwMode="white">
          <a:xfrm>
            <a:off x="0" y="5711845"/>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B66977A6-53C5-0349-A6E9-69196F696E78}"/>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5" name="Text Placeholder 15"/>
          <p:cNvSpPr>
            <a:spLocks noGrp="1"/>
          </p:cNvSpPr>
          <p:nvPr>
            <p:ph type="body" sz="quarter" idx="11" hasCustomPrompt="1"/>
          </p:nvPr>
        </p:nvSpPr>
        <p:spPr bwMode="white">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1381208661"/>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Gray Avenue Pattern">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7"/>
            <a:ext cx="9144000" cy="5727700"/>
          </a:xfrm>
          <a:prstGeom prst="rect">
            <a:avLst/>
          </a:prstGeom>
        </p:spPr>
      </p:pic>
      <p:sp>
        <p:nvSpPr>
          <p:cNvPr id="2" name="TextBox 1">
            <a:extLst>
              <a:ext uri="{FF2B5EF4-FFF2-40B4-BE49-F238E27FC236}">
                <a16:creationId xmlns:a16="http://schemas.microsoft.com/office/drawing/2014/main" id="{2B39395E-8433-084F-B2EC-406D6457D17C}"/>
              </a:ext>
            </a:extLst>
          </p:cNvPr>
          <p:cNvSpPr txBox="1"/>
          <p:nvPr/>
        </p:nvSpPr>
        <p:spPr>
          <a:xfrm>
            <a:off x="8498541" y="6131859"/>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7A9BFA1-7FEC-574C-9FBC-229AE0A90D7F}"/>
              </a:ext>
            </a:extLst>
          </p:cNvPr>
          <p:cNvSpPr>
            <a:spLocks noGrp="1"/>
          </p:cNvSpPr>
          <p:nvPr>
            <p:ph type="ctrTitle"/>
          </p:nvPr>
        </p:nvSpPr>
        <p:spPr bwMode="black">
          <a:xfrm>
            <a:off x="470472" y="3429001"/>
            <a:ext cx="7624845" cy="1312387"/>
          </a:xfrm>
          <a:prstGeom prst="rect">
            <a:avLst/>
          </a:prstGeom>
        </p:spPr>
        <p:txBody>
          <a:bodyPr lIns="0" tIns="0" rIns="0" bIns="0" anchor="b" anchorCtr="0">
            <a:noAutofit/>
          </a:bodyPr>
          <a:lstStyle>
            <a:lvl1pPr algn="l">
              <a:lnSpc>
                <a:spcPct val="90000"/>
              </a:lnSpc>
              <a:defRPr sz="4400" b="1" kern="600" spc="-3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8C6D35B-442A-C54D-8CDB-AD1BAF776642}"/>
              </a:ext>
            </a:extLst>
          </p:cNvPr>
          <p:cNvSpPr/>
          <p:nvPr/>
        </p:nvSpPr>
        <p:spPr bwMode="white">
          <a:xfrm>
            <a:off x="0" y="5711845"/>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370702AC-7D20-EB40-9FBA-D68F1A0B748F}"/>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4"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3" name="Text Placeholder 15"/>
          <p:cNvSpPr>
            <a:spLocks noGrp="1"/>
          </p:cNvSpPr>
          <p:nvPr>
            <p:ph type="body" sz="quarter" idx="11" hasCustomPrompt="1"/>
          </p:nvPr>
        </p:nvSpPr>
        <p:spPr bwMode="black">
          <a:xfrm>
            <a:off x="470473" y="4922340"/>
            <a:ext cx="3411537" cy="683709"/>
          </a:xfrm>
        </p:spPr>
        <p:txBody>
          <a:bodyPr/>
          <a:lstStyle>
            <a:lvl1pPr marL="0" indent="0">
              <a:buNone/>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2137059111"/>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range Strip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25B6F-9899-7444-9A22-B086967762B8}"/>
              </a:ext>
            </a:extLst>
          </p:cNvPr>
          <p:cNvSpPr/>
          <p:nvPr/>
        </p:nvSpPr>
        <p:spPr bwMode="black">
          <a:xfrm>
            <a:off x="10" y="0"/>
            <a:ext cx="981307"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itle 1">
            <a:extLst>
              <a:ext uri="{FF2B5EF4-FFF2-40B4-BE49-F238E27FC236}">
                <a16:creationId xmlns:a16="http://schemas.microsoft.com/office/drawing/2014/main" id="{84E93606-D20A-5C4B-92C6-7F7E9DB1ACE6}"/>
              </a:ext>
            </a:extLst>
          </p:cNvPr>
          <p:cNvSpPr>
            <a:spLocks noGrp="1"/>
          </p:cNvSpPr>
          <p:nvPr>
            <p:ph type="ctrTitle"/>
          </p:nvPr>
        </p:nvSpPr>
        <p:spPr>
          <a:xfrm>
            <a:off x="1253193" y="2277131"/>
            <a:ext cx="5939344" cy="1312387"/>
          </a:xfrm>
          <a:prstGeom prst="rect">
            <a:avLst/>
          </a:prstGeom>
        </p:spPr>
        <p:txBody>
          <a:bodyPr lIns="0" tIns="0" rIns="0" bIns="0" anchor="b" anchorCtr="0">
            <a:noAutofit/>
          </a:bodyPr>
          <a:lstStyle>
            <a:lvl1pPr algn="l">
              <a:lnSpc>
                <a:spcPct val="100000"/>
              </a:lnSpc>
              <a:defRPr sz="4400" b="1" kern="600" spc="-30"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3587F970-33B9-394B-A9ED-33E8369CB457}"/>
              </a:ext>
            </a:extLst>
          </p:cNvPr>
          <p:cNvSpPr>
            <a:spLocks noGrp="1"/>
          </p:cNvSpPr>
          <p:nvPr>
            <p:ph type="subTitle" idx="1"/>
          </p:nvPr>
        </p:nvSpPr>
        <p:spPr>
          <a:xfrm>
            <a:off x="1253193" y="3817155"/>
            <a:ext cx="5683251" cy="909859"/>
          </a:xfrm>
          <a:prstGeom prst="rect">
            <a:avLst/>
          </a:prstGeom>
        </p:spPr>
        <p:txBody>
          <a:bodyPr lIns="0" tIns="0" rIns="0" bIns="0" anchor="ctr">
            <a:noAutofit/>
          </a:bodyPr>
          <a:lstStyle>
            <a:lvl1pPr marL="0" indent="0" algn="l">
              <a:lnSpc>
                <a:spcPct val="110000"/>
              </a:lnSpc>
              <a:buNone/>
              <a:defRPr sz="1350" b="0">
                <a:solidFill>
                  <a:schemeClr val="tx2"/>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12999327"/>
      </p:ext>
    </p:extLst>
  </p:cSld>
  <p:clrMapOvr>
    <a:masterClrMapping/>
  </p:clrMapOvr>
  <p:extLst>
    <p:ext uri="{DCECCB84-F9BA-43D5-87BE-67443E8EF086}">
      <p15:sldGuideLst xmlns:p15="http://schemas.microsoft.com/office/powerpoint/2012/main">
        <p15:guide id="1" pos="1056">
          <p15:clr>
            <a:srgbClr val="FBAE40"/>
          </p15:clr>
        </p15:guide>
        <p15:guide id="2" orient="horz" pos="2160">
          <p15:clr>
            <a:srgbClr val="A4A3A4"/>
          </p15:clr>
        </p15:guide>
        <p15:guide id="3" pos="3840">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vy Strip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25B6F-9899-7444-9A22-B086967762B8}"/>
              </a:ext>
            </a:extLst>
          </p:cNvPr>
          <p:cNvSpPr/>
          <p:nvPr/>
        </p:nvSpPr>
        <p:spPr bwMode="white">
          <a:xfrm>
            <a:off x="10" y="0"/>
            <a:ext cx="981307"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F7BF5ECA-E282-C04C-AD22-AAE64911C8B7}"/>
              </a:ext>
            </a:extLst>
          </p:cNvPr>
          <p:cNvSpPr>
            <a:spLocks noGrp="1"/>
          </p:cNvSpPr>
          <p:nvPr>
            <p:ph type="ctrTitle"/>
          </p:nvPr>
        </p:nvSpPr>
        <p:spPr>
          <a:xfrm>
            <a:off x="1253193" y="2277131"/>
            <a:ext cx="5939344" cy="1312387"/>
          </a:xfrm>
          <a:prstGeom prst="rect">
            <a:avLst/>
          </a:prstGeom>
        </p:spPr>
        <p:txBody>
          <a:bodyPr lIns="0" tIns="0" rIns="0" bIns="0" anchor="b" anchorCtr="0">
            <a:noAutofit/>
          </a:bodyPr>
          <a:lstStyle>
            <a:lvl1pPr algn="l">
              <a:lnSpc>
                <a:spcPct val="100000"/>
              </a:lnSpc>
              <a:defRPr sz="4400" b="1" kern="600" spc="-30"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ADF31917-AC1B-D74C-A1F1-582B3FDA54AC}"/>
              </a:ext>
            </a:extLst>
          </p:cNvPr>
          <p:cNvSpPr>
            <a:spLocks noGrp="1"/>
          </p:cNvSpPr>
          <p:nvPr>
            <p:ph type="subTitle" idx="1"/>
          </p:nvPr>
        </p:nvSpPr>
        <p:spPr>
          <a:xfrm>
            <a:off x="1253193" y="3817155"/>
            <a:ext cx="5683251" cy="909859"/>
          </a:xfrm>
          <a:prstGeom prst="rect">
            <a:avLst/>
          </a:prstGeom>
        </p:spPr>
        <p:txBody>
          <a:bodyPr lIns="0" tIns="0" rIns="0" bIns="0" anchor="ctr">
            <a:noAutofit/>
          </a:bodyPr>
          <a:lstStyle>
            <a:lvl1pPr marL="0" indent="0" algn="l">
              <a:lnSpc>
                <a:spcPct val="110000"/>
              </a:lnSpc>
              <a:buNone/>
              <a:defRPr sz="1350" b="0">
                <a:solidFill>
                  <a:schemeClr val="accent2"/>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7141729"/>
      </p:ext>
    </p:extLst>
  </p:cSld>
  <p:clrMapOvr>
    <a:masterClrMapping/>
  </p:clrMapOvr>
  <p:extLst>
    <p:ext uri="{DCECCB84-F9BA-43D5-87BE-67443E8EF086}">
      <p15:sldGuideLst xmlns:p15="http://schemas.microsoft.com/office/powerpoint/2012/main">
        <p15:guide id="1" pos="1056">
          <p15:clr>
            <a:srgbClr val="FBAE40"/>
          </p15:clr>
        </p15:guide>
        <p15:guide id="3" orient="horz" pos="2160">
          <p15:clr>
            <a:srgbClr val="A4A3A4"/>
          </p15:clr>
        </p15:guide>
        <p15:guide id="4" pos="3840">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Orange Oversized Pattern">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1BE94C-EF74-7A40-A399-128AA95C1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 y="0"/>
            <a:ext cx="9139842" cy="5725096"/>
          </a:xfrm>
          <a:prstGeom prst="rect">
            <a:avLst/>
          </a:prstGeom>
        </p:spPr>
      </p:pic>
      <p:sp>
        <p:nvSpPr>
          <p:cNvPr id="6" name="Title 1">
            <a:extLst>
              <a:ext uri="{FF2B5EF4-FFF2-40B4-BE49-F238E27FC236}">
                <a16:creationId xmlns:a16="http://schemas.microsoft.com/office/drawing/2014/main" id="{BAA6FA76-4335-1240-AA7D-0A3AB60CE3DE}"/>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8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A03BF07A-FB7A-2847-8E78-24846A5DCB54}"/>
              </a:ext>
            </a:extLst>
          </p:cNvPr>
          <p:cNvSpPr/>
          <p:nvPr/>
        </p:nvSpPr>
        <p:spPr bwMode="white">
          <a:xfrm>
            <a:off x="0" y="5711845"/>
            <a:ext cx="9144000" cy="116449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CACD30FF-4182-AB45-A4F7-FF890778FE67}"/>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8"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3" name="Text Placeholder 15"/>
          <p:cNvSpPr>
            <a:spLocks noGrp="1"/>
          </p:cNvSpPr>
          <p:nvPr>
            <p:ph type="body" sz="quarter" idx="11" hasCustomPrompt="1"/>
          </p:nvPr>
        </p:nvSpPr>
        <p:spPr bwMode="white">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2882361033"/>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Navy Oversized Pattern">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5BACB8-9170-6542-A1C2-7792E2DB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9842" cy="5725096"/>
          </a:xfrm>
          <a:prstGeom prst="rect">
            <a:avLst/>
          </a:prstGeom>
        </p:spPr>
      </p:pic>
      <p:sp>
        <p:nvSpPr>
          <p:cNvPr id="11" name="Title 1">
            <a:extLst>
              <a:ext uri="{FF2B5EF4-FFF2-40B4-BE49-F238E27FC236}">
                <a16:creationId xmlns:a16="http://schemas.microsoft.com/office/drawing/2014/main" id="{C634E7DF-B2BE-FB49-A440-C7B586BE1492}"/>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8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FEB9A70F-DA84-E14E-8D78-254C32FC3E60}"/>
              </a:ext>
            </a:extLst>
          </p:cNvPr>
          <p:cNvSpPr/>
          <p:nvPr/>
        </p:nvSpPr>
        <p:spPr bwMode="white">
          <a:xfrm>
            <a:off x="0" y="5711845"/>
            <a:ext cx="9144000" cy="116449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8" name="Subtitle 2">
            <a:extLst>
              <a:ext uri="{FF2B5EF4-FFF2-40B4-BE49-F238E27FC236}">
                <a16:creationId xmlns:a16="http://schemas.microsoft.com/office/drawing/2014/main" id="{97D87A85-1C95-284D-86C3-B5253763EB99}"/>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6"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4" name="Text Placeholder 15"/>
          <p:cNvSpPr>
            <a:spLocks noGrp="1"/>
          </p:cNvSpPr>
          <p:nvPr>
            <p:ph type="body" sz="quarter" idx="11" hasCustomPrompt="1"/>
          </p:nvPr>
        </p:nvSpPr>
        <p:spPr bwMode="white">
          <a:xfrm>
            <a:off x="470473" y="4922340"/>
            <a:ext cx="3411537" cy="683709"/>
          </a:xfr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257657503"/>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Gray Oversized Pattern">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D6E3AA-33F5-DD46-8E68-03E9AAD40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 y="0"/>
            <a:ext cx="9139842" cy="5725096"/>
          </a:xfrm>
          <a:prstGeom prst="rect">
            <a:avLst/>
          </a:prstGeom>
        </p:spPr>
      </p:pic>
      <p:sp>
        <p:nvSpPr>
          <p:cNvPr id="2" name="TextBox 1">
            <a:extLst>
              <a:ext uri="{FF2B5EF4-FFF2-40B4-BE49-F238E27FC236}">
                <a16:creationId xmlns:a16="http://schemas.microsoft.com/office/drawing/2014/main" id="{2B39395E-8433-084F-B2EC-406D6457D17C}"/>
              </a:ext>
            </a:extLst>
          </p:cNvPr>
          <p:cNvSpPr txBox="1"/>
          <p:nvPr/>
        </p:nvSpPr>
        <p:spPr>
          <a:xfrm>
            <a:off x="8498541" y="6131859"/>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7A9BFA1-7FEC-574C-9FBC-229AE0A90D7F}"/>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80000"/>
              </a:lnSpc>
              <a:defRPr sz="4400" b="1" kern="600" spc="-3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8C6D35B-442A-C54D-8CDB-AD1BAF776642}"/>
              </a:ext>
            </a:extLst>
          </p:cNvPr>
          <p:cNvSpPr/>
          <p:nvPr/>
        </p:nvSpPr>
        <p:spPr bwMode="white">
          <a:xfrm>
            <a:off x="0" y="5711845"/>
            <a:ext cx="9144000" cy="116449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0" name="Subtitle 2">
            <a:extLst>
              <a:ext uri="{FF2B5EF4-FFF2-40B4-BE49-F238E27FC236}">
                <a16:creationId xmlns:a16="http://schemas.microsoft.com/office/drawing/2014/main" id="{72D27994-AFA7-0B40-B9EC-F6C9FDE60713}"/>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7"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sp>
        <p:nvSpPr>
          <p:cNvPr id="14" name="Text Placeholder 15"/>
          <p:cNvSpPr>
            <a:spLocks noGrp="1"/>
          </p:cNvSpPr>
          <p:nvPr>
            <p:ph type="body" sz="quarter" idx="11" hasCustomPrompt="1"/>
          </p:nvPr>
        </p:nvSpPr>
        <p:spPr>
          <a:xfrm>
            <a:off x="470473" y="4922340"/>
            <a:ext cx="3411537" cy="683709"/>
          </a:xfrm>
        </p:spPr>
        <p:txBody>
          <a:bodyPr/>
          <a:lstStyle>
            <a:lvl1pPr marL="0" indent="0">
              <a:buNone/>
              <a:defRPr sz="1800">
                <a:solidFill>
                  <a:schemeClr val="accent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Enter Department Name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545116611"/>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mage as Background 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63" b="375"/>
          <a:stretch/>
        </p:blipFill>
        <p:spPr>
          <a:xfrm>
            <a:off x="0" y="0"/>
            <a:ext cx="9144000" cy="5685404"/>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9144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3972432731"/>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as Background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13" b="16697"/>
          <a:stretch/>
        </p:blipFill>
        <p:spPr>
          <a:xfrm>
            <a:off x="1" y="-68366"/>
            <a:ext cx="9143999" cy="5753770"/>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470472" y="3429001"/>
            <a:ext cx="7618920"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9144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2536810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as Background 3">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843"/>
          <a:stretch/>
        </p:blipFill>
        <p:spPr>
          <a:xfrm flipH="1">
            <a:off x="0" y="-28575"/>
            <a:ext cx="9144000" cy="6231900"/>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white">
          <a:xfrm>
            <a:off x="470473" y="3429001"/>
            <a:ext cx="5323109" cy="1312387"/>
          </a:xfrm>
          <a:prstGeom prst="rect">
            <a:avLst/>
          </a:prstGeom>
        </p:spPr>
        <p:txBody>
          <a:bodyPr lIns="0" tIns="0" rIns="0" bIns="0" anchor="b" anchorCtr="0">
            <a:noAutofit/>
          </a:bodyPr>
          <a:lstStyle>
            <a:lvl1pPr algn="l">
              <a:lnSpc>
                <a:spcPct val="100000"/>
              </a:lnSpc>
              <a:defRPr sz="4400" b="1" kern="600" spc="-3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9144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2673766150"/>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vy - Avenues">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4484"/>
          </a:xfrm>
          <a:prstGeom prst="rect">
            <a:avLst/>
          </a:prstGeom>
        </p:spPr>
      </p:pic>
      <p:sp>
        <p:nvSpPr>
          <p:cNvPr id="10" name="Rectangle 9">
            <a:extLst>
              <a:ext uri="{FF2B5EF4-FFF2-40B4-BE49-F238E27FC236}">
                <a16:creationId xmlns:a16="http://schemas.microsoft.com/office/drawing/2014/main" id="{08F68877-F14C-1447-8D46-EA5EFC557BC1}"/>
              </a:ext>
            </a:extLst>
          </p:cNvPr>
          <p:cNvSpPr/>
          <p:nvPr userDrawn="1"/>
        </p:nvSpPr>
        <p:spPr bwMode="white">
          <a:xfrm>
            <a:off x="0" y="5743749"/>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aseline="-25000" dirty="0">
              <a:solidFill>
                <a:schemeClr val="tx1"/>
              </a:solidFill>
            </a:endParaRPr>
          </a:p>
        </p:txBody>
      </p:sp>
      <p:sp>
        <p:nvSpPr>
          <p:cNvPr id="9"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
        <p:nvSpPr>
          <p:cNvPr id="12" name="Title 1">
            <a:extLst>
              <a:ext uri="{FF2B5EF4-FFF2-40B4-BE49-F238E27FC236}">
                <a16:creationId xmlns:a16="http://schemas.microsoft.com/office/drawing/2014/main" id="{483F552A-7BE1-4BE4-A798-B3391999466B}"/>
              </a:ext>
            </a:extLst>
          </p:cNvPr>
          <p:cNvSpPr>
            <a:spLocks noGrp="1"/>
          </p:cNvSpPr>
          <p:nvPr>
            <p:ph type="ctrTitle"/>
          </p:nvPr>
        </p:nvSpPr>
        <p:spPr>
          <a:xfrm>
            <a:off x="470472" y="2541181"/>
            <a:ext cx="4622523" cy="2200207"/>
          </a:xfrm>
          <a:prstGeom prst="rect">
            <a:avLst/>
          </a:prstGeom>
        </p:spPr>
        <p:txBody>
          <a:bodyPr lIns="0" tIns="0" rIns="0" bIns="0" anchor="b" anchorCtr="0">
            <a:noAutofit/>
          </a:bodyPr>
          <a:lstStyle>
            <a:lvl1pPr algn="l">
              <a:lnSpc>
                <a:spcPct val="100000"/>
              </a:lnSpc>
              <a:defRPr sz="4400" b="1" kern="600" spc="-40" baseline="0">
                <a:solidFill>
                  <a:schemeClr val="bg1"/>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679A8AB6-0A1C-4AC5-8847-119E7B117D55}"/>
              </a:ext>
            </a:extLst>
          </p:cNvPr>
          <p:cNvSpPr>
            <a:spLocks noGrp="1"/>
          </p:cNvSpPr>
          <p:nvPr>
            <p:ph type="body" sz="quarter" idx="11" hasCustomPrompt="1"/>
          </p:nvPr>
        </p:nvSpPr>
        <p:spPr>
          <a:xfrm>
            <a:off x="470474" y="4922346"/>
            <a:ext cx="3930077" cy="436464"/>
          </a:xfrm>
        </p:spPr>
        <p:txBody>
          <a:bodyPr/>
          <a:lstStyle>
            <a:lvl1pPr marL="0" indent="0">
              <a:buNone/>
              <a:defRPr sz="2400">
                <a:solidFill>
                  <a:schemeClr val="bg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6" name="Subtitle 2">
            <a:extLst>
              <a:ext uri="{FF2B5EF4-FFF2-40B4-BE49-F238E27FC236}">
                <a16:creationId xmlns:a16="http://schemas.microsoft.com/office/drawing/2014/main" id="{C5632D62-D1B9-426A-A1DE-AB91D0EF4AC0}"/>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1136234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A4A3A4"/>
          </p15:clr>
        </p15:guide>
        <p15:guide id="2" pos="2880">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s Background 4">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1897"/>
          <a:stretch/>
        </p:blipFill>
        <p:spPr>
          <a:xfrm>
            <a:off x="1" y="0"/>
            <a:ext cx="9143999" cy="6748188"/>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black">
          <a:xfrm>
            <a:off x="470473" y="3429001"/>
            <a:ext cx="5323109" cy="1312387"/>
          </a:xfrm>
          <a:prstGeom prst="rect">
            <a:avLst/>
          </a:prstGeom>
        </p:spPr>
        <p:txBody>
          <a:bodyPr lIns="0" tIns="0" rIns="0" bIns="0" anchor="b" anchorCtr="0">
            <a:noAutofit/>
          </a:bodyPr>
          <a:lstStyle>
            <a:lvl1pPr algn="l">
              <a:lnSpc>
                <a:spcPct val="100000"/>
              </a:lnSpc>
              <a:defRPr sz="4400" b="1" kern="600" spc="-3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9144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145150717"/>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s Background 5">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643"/>
          <a:stretch/>
        </p:blipFill>
        <p:spPr>
          <a:xfrm>
            <a:off x="0" y="2"/>
            <a:ext cx="9144000" cy="5799967"/>
          </a:xfrm>
          <a:prstGeom prst="rect">
            <a:avLst/>
          </a:prstGeom>
          <a:ln>
            <a:noFill/>
          </a:ln>
          <a:effectLst/>
        </p:spPr>
      </p:pic>
      <p:sp>
        <p:nvSpPr>
          <p:cNvPr id="16" name="Title 1">
            <a:extLst>
              <a:ext uri="{FF2B5EF4-FFF2-40B4-BE49-F238E27FC236}">
                <a16:creationId xmlns:a16="http://schemas.microsoft.com/office/drawing/2014/main" id="{68AE8B65-C0C4-A341-A1E2-86EA9B81DEDB}"/>
              </a:ext>
            </a:extLst>
          </p:cNvPr>
          <p:cNvSpPr>
            <a:spLocks noGrp="1"/>
          </p:cNvSpPr>
          <p:nvPr>
            <p:ph type="ctrTitle"/>
          </p:nvPr>
        </p:nvSpPr>
        <p:spPr bwMode="black">
          <a:xfrm>
            <a:off x="470473" y="3429001"/>
            <a:ext cx="7766271" cy="1312387"/>
          </a:xfrm>
          <a:prstGeom prst="rect">
            <a:avLst/>
          </a:prstGeom>
        </p:spPr>
        <p:txBody>
          <a:bodyPr lIns="0" tIns="0" rIns="0" bIns="0" anchor="b" anchorCtr="0">
            <a:noAutofit/>
          </a:bodyPr>
          <a:lstStyle>
            <a:lvl1pPr algn="l">
              <a:lnSpc>
                <a:spcPct val="100000"/>
              </a:lnSpc>
              <a:defRPr sz="4400" b="1" kern="600" spc="-3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A2B811C8-2DD0-5B45-9ED7-5154E6068453}"/>
              </a:ext>
            </a:extLst>
          </p:cNvPr>
          <p:cNvSpPr/>
          <p:nvPr/>
        </p:nvSpPr>
        <p:spPr bwMode="white">
          <a:xfrm>
            <a:off x="0" y="5685404"/>
            <a:ext cx="9144000" cy="117259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Subtitle 2">
            <a:extLst>
              <a:ext uri="{FF2B5EF4-FFF2-40B4-BE49-F238E27FC236}">
                <a16:creationId xmlns:a16="http://schemas.microsoft.com/office/drawing/2014/main" id="{DDFE648B-60A6-0C43-B206-A16581DCC196}"/>
              </a:ext>
            </a:extLst>
          </p:cNvPr>
          <p:cNvSpPr>
            <a:spLocks noGrp="1"/>
          </p:cNvSpPr>
          <p:nvPr>
            <p:ph type="subTitle" idx="1"/>
          </p:nvPr>
        </p:nvSpPr>
        <p:spPr>
          <a:xfrm>
            <a:off x="471490" y="5838331"/>
            <a:ext cx="4429915" cy="909859"/>
          </a:xfrm>
          <a:prstGeom prst="rect">
            <a:avLst/>
          </a:prstGeom>
        </p:spPr>
        <p:txBody>
          <a:bodyPr lIns="0" tIns="0" rIns="0" bIns="0" anchor="ctr">
            <a:noAutofit/>
          </a:bodyPr>
          <a:lstStyle>
            <a:lvl1pPr marL="0" indent="0" algn="l">
              <a:lnSpc>
                <a:spcPct val="110000"/>
              </a:lnSpc>
              <a:buNone/>
              <a:defRPr sz="1200" b="0">
                <a:solidFill>
                  <a:schemeClr val="accent3"/>
                </a:solidFill>
                <a:latin typeface="Arial" panose="020B0604020202020204" pitchFamily="34" charset="0"/>
                <a:cs typeface="Arial" panose="020B0604020202020204" pitchFamily="34" charset="0"/>
              </a:defRPr>
            </a:lvl1pPr>
            <a:lvl2pPr marL="457162" indent="0" algn="ctr">
              <a:buNone/>
              <a:defRPr>
                <a:solidFill>
                  <a:schemeClr val="tx1">
                    <a:tint val="75000"/>
                  </a:schemeClr>
                </a:solidFill>
              </a:defRPr>
            </a:lvl2pPr>
            <a:lvl3pPr marL="914324" indent="0" algn="ctr">
              <a:buNone/>
              <a:defRPr>
                <a:solidFill>
                  <a:schemeClr val="tx1">
                    <a:tint val="75000"/>
                  </a:schemeClr>
                </a:solidFill>
              </a:defRPr>
            </a:lvl3pPr>
            <a:lvl4pPr marL="1371486" indent="0" algn="ctr">
              <a:buNone/>
              <a:defRPr>
                <a:solidFill>
                  <a:schemeClr val="tx1">
                    <a:tint val="75000"/>
                  </a:schemeClr>
                </a:solidFill>
              </a:defRPr>
            </a:lvl4pPr>
            <a:lvl5pPr marL="1828648" indent="0" algn="ctr">
              <a:buNone/>
              <a:defRPr>
                <a:solidFill>
                  <a:schemeClr val="tx1">
                    <a:tint val="75000"/>
                  </a:schemeClr>
                </a:solidFill>
              </a:defRPr>
            </a:lvl5pPr>
            <a:lvl6pPr marL="2285810" indent="0" algn="ctr">
              <a:buNone/>
              <a:defRPr>
                <a:solidFill>
                  <a:schemeClr val="tx1">
                    <a:tint val="75000"/>
                  </a:schemeClr>
                </a:solidFill>
              </a:defRPr>
            </a:lvl6pPr>
            <a:lvl7pPr marL="2742972"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a:t>Click to edit Master subtitle style</a:t>
            </a:r>
            <a:endParaRPr lang="en-US" dirty="0"/>
          </a:p>
        </p:txBody>
      </p:sp>
      <p:sp>
        <p:nvSpPr>
          <p:cNvPr id="10"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chemeClr val="accent4">
                    <a:lumMod val="75000"/>
                  </a:schemeClr>
                </a:solidFill>
                <a:latin typeface="+mn-lt"/>
                <a:cs typeface="Arial"/>
              </a:rPr>
              <a:t>CONFIDENTIAL – Contains proprietary information.</a:t>
            </a:r>
          </a:p>
          <a:p>
            <a:pPr marL="7938" indent="-7938" algn="l">
              <a:lnSpc>
                <a:spcPct val="110000"/>
              </a:lnSpc>
              <a:tabLst/>
            </a:pPr>
            <a:r>
              <a:rPr lang="en-US" sz="700" dirty="0">
                <a:solidFill>
                  <a:schemeClr val="accent4">
                    <a:lumMod val="75000"/>
                  </a:schemeClr>
                </a:solidFill>
                <a:latin typeface="+mn-lt"/>
                <a:cs typeface="Arial"/>
              </a:rPr>
              <a:t>Not intended for external distribution.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337226419"/>
      </p:ext>
    </p:extLst>
  </p:cSld>
  <p:clrMapOvr>
    <a:masterClrMapping/>
  </p:clrMapOvr>
  <p:extLst mod="1">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457200" y="1658297"/>
            <a:ext cx="7886700" cy="43234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457200" y="331157"/>
            <a:ext cx="8229600" cy="1082439"/>
          </a:xfrm>
          <a:prstGeom prst="rect">
            <a:avLst/>
          </a:prstGeom>
        </p:spPr>
        <p:txBody>
          <a:bodyPr/>
          <a:lstStyle/>
          <a:p>
            <a:r>
              <a:rPr lang="en-US"/>
              <a:t>Click to edit Master title style</a:t>
            </a:r>
            <a:endParaRPr lang="en-US" dirty="0"/>
          </a:p>
        </p:txBody>
      </p:sp>
      <p:sp>
        <p:nvSpPr>
          <p:cNvPr id="11" name="Footer Placeholder 1">
            <a:extLst>
              <a:ext uri="{FF2B5EF4-FFF2-40B4-BE49-F238E27FC236}">
                <a16:creationId xmlns:a16="http://schemas.microsoft.com/office/drawing/2014/main" id="{248D9E72-72C2-A744-B9ED-14BA26620449}"/>
              </a:ext>
            </a:extLst>
          </p:cNvPr>
          <p:cNvSpPr>
            <a:spLocks noGrp="1"/>
          </p:cNvSpPr>
          <p:nvPr>
            <p:ph type="ftr" sz="quarter" idx="3"/>
          </p:nvPr>
        </p:nvSpPr>
        <p:spPr>
          <a:xfrm>
            <a:off x="739880" y="6295496"/>
            <a:ext cx="3390418" cy="243840"/>
          </a:xfrm>
          <a:prstGeom prst="rect">
            <a:avLst/>
          </a:prstGeom>
        </p:spPr>
        <p:txBody>
          <a:bodyPr wrap="none" lIns="0" anchor="ctr"/>
          <a:lstStyle>
            <a:lvl1pPr>
              <a:defRPr sz="900">
                <a:solidFill>
                  <a:schemeClr val="accent3"/>
                </a:solidFill>
              </a:defRPr>
            </a:lvl1pPr>
          </a:lstStyle>
          <a:p>
            <a:r>
              <a:rPr lang="en-US" dirty="0">
                <a:cs typeface="Arial"/>
              </a:rPr>
              <a:t>Primary Stroke Center Performance Improvement Plan 2022</a:t>
            </a:r>
          </a:p>
        </p:txBody>
      </p:sp>
      <p:sp>
        <p:nvSpPr>
          <p:cNvPr id="6" name="TextBox 5">
            <a:extLst>
              <a:ext uri="{FF2B5EF4-FFF2-40B4-BE49-F238E27FC236}">
                <a16:creationId xmlns:a16="http://schemas.microsoft.com/office/drawing/2014/main" id="{BDDFD04A-DD7E-4E3A-9FBD-E2DE83336010}"/>
              </a:ext>
            </a:extLst>
          </p:cNvPr>
          <p:cNvSpPr txBox="1"/>
          <p:nvPr userDrawn="1"/>
        </p:nvSpPr>
        <p:spPr>
          <a:xfrm>
            <a:off x="370016" y="6295496"/>
            <a:ext cx="246952" cy="243840"/>
          </a:xfrm>
          <a:prstGeom prst="rect">
            <a:avLst/>
          </a:prstGeom>
          <a:noFill/>
        </p:spPr>
        <p:txBody>
          <a:bodyPr wrap="none" lIns="0" rIns="0" rtlCol="0" anchor="ctr">
            <a:noAutofit/>
          </a:bodyPr>
          <a:lstStyle/>
          <a:p>
            <a:pPr algn="r"/>
            <a:fld id="{6A80920A-E64B-3542-A76A-8E6A3F6E04A6}" type="slidenum">
              <a:rPr lang="en-US" sz="900" smtClean="0">
                <a:solidFill>
                  <a:schemeClr val="accent3"/>
                </a:solidFill>
                <a:latin typeface="+mn-lt"/>
                <a:cs typeface="Arial"/>
              </a:rPr>
              <a:pPr algn="r"/>
              <a:t>‹#›</a:t>
            </a:fld>
            <a:r>
              <a:rPr lang="en-US" sz="900" dirty="0">
                <a:solidFill>
                  <a:schemeClr val="bg2">
                    <a:lumMod val="75000"/>
                  </a:schemeClr>
                </a:solidFill>
                <a:latin typeface="+mn-lt"/>
                <a:cs typeface="Arial"/>
              </a:rPr>
              <a:t> </a:t>
            </a:r>
            <a:endParaRPr lang="en-US" sz="900" dirty="0">
              <a:solidFill>
                <a:schemeClr val="bg1"/>
              </a:solidFill>
              <a:latin typeface="Arial"/>
              <a:cs typeface="Arial"/>
            </a:endParaRPr>
          </a:p>
        </p:txBody>
      </p:sp>
    </p:spTree>
    <p:extLst>
      <p:ext uri="{BB962C8B-B14F-4D97-AF65-F5344CB8AC3E}">
        <p14:creationId xmlns:p14="http://schemas.microsoft.com/office/powerpoint/2010/main" val="1214949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457200" y="331157"/>
            <a:ext cx="8229600" cy="1082439"/>
          </a:xfrm>
          <a:prstGeom prst="rect">
            <a:avLst/>
          </a:prstGeom>
        </p:spPr>
        <p:txBody>
          <a:bodyPr/>
          <a:lstStyle/>
          <a:p>
            <a:r>
              <a:rPr lang="en-US"/>
              <a:t>Click to edit Master title style</a:t>
            </a:r>
            <a:endParaRPr lang="en-US" dirty="0"/>
          </a:p>
        </p:txBody>
      </p:sp>
      <p:sp>
        <p:nvSpPr>
          <p:cNvPr id="10"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739880" y="6295496"/>
            <a:ext cx="3390418" cy="243840"/>
          </a:xfrm>
          <a:prstGeom prst="rect">
            <a:avLst/>
          </a:prstGeom>
        </p:spPr>
        <p:txBody>
          <a:bodyPr wrap="none" lIns="0" anchor="ctr"/>
          <a:lstStyle>
            <a:lvl1pPr>
              <a:defRPr sz="900">
                <a:solidFill>
                  <a:schemeClr val="accent3"/>
                </a:solidFill>
              </a:defRPr>
            </a:lvl1pPr>
          </a:lstStyle>
          <a:p>
            <a:r>
              <a:rPr lang="en-US" dirty="0">
                <a:cs typeface="Arial"/>
              </a:rPr>
              <a:t>Primary Stroke Center Performance Improvement Plan 2022</a:t>
            </a:r>
          </a:p>
        </p:txBody>
      </p:sp>
      <p:sp>
        <p:nvSpPr>
          <p:cNvPr id="5" name="TextBox 4">
            <a:extLst>
              <a:ext uri="{FF2B5EF4-FFF2-40B4-BE49-F238E27FC236}">
                <a16:creationId xmlns:a16="http://schemas.microsoft.com/office/drawing/2014/main" id="{B5E3F06C-7EBF-4E6E-8353-8B2EF0F73B32}"/>
              </a:ext>
            </a:extLst>
          </p:cNvPr>
          <p:cNvSpPr txBox="1"/>
          <p:nvPr userDrawn="1"/>
        </p:nvSpPr>
        <p:spPr>
          <a:xfrm>
            <a:off x="370016" y="6295496"/>
            <a:ext cx="246952" cy="243840"/>
          </a:xfrm>
          <a:prstGeom prst="rect">
            <a:avLst/>
          </a:prstGeom>
          <a:noFill/>
        </p:spPr>
        <p:txBody>
          <a:bodyPr wrap="none" lIns="0" rIns="0" rtlCol="0" anchor="ctr">
            <a:noAutofit/>
          </a:bodyPr>
          <a:lstStyle/>
          <a:p>
            <a:pPr algn="r"/>
            <a:fld id="{6A80920A-E64B-3542-A76A-8E6A3F6E04A6}" type="slidenum">
              <a:rPr lang="en-US" sz="900" smtClean="0">
                <a:solidFill>
                  <a:schemeClr val="accent3"/>
                </a:solidFill>
                <a:latin typeface="+mn-lt"/>
                <a:cs typeface="Arial"/>
              </a:rPr>
              <a:pPr algn="r"/>
              <a:t>‹#›</a:t>
            </a:fld>
            <a:r>
              <a:rPr lang="en-US" sz="900" dirty="0">
                <a:solidFill>
                  <a:schemeClr val="bg2">
                    <a:lumMod val="75000"/>
                  </a:schemeClr>
                </a:solidFill>
                <a:latin typeface="+mn-lt"/>
                <a:cs typeface="Arial"/>
              </a:rPr>
              <a:t> </a:t>
            </a:r>
            <a:endParaRPr lang="en-US" sz="900" dirty="0">
              <a:solidFill>
                <a:schemeClr val="bg1"/>
              </a:solidFill>
              <a:latin typeface="Arial"/>
              <a:cs typeface="Arial"/>
            </a:endParaRPr>
          </a:p>
        </p:txBody>
      </p:sp>
    </p:spTree>
    <p:extLst>
      <p:ext uri="{BB962C8B-B14F-4D97-AF65-F5344CB8AC3E}">
        <p14:creationId xmlns:p14="http://schemas.microsoft.com/office/powerpoint/2010/main" val="17562653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200" y="1658298"/>
            <a:ext cx="3907187" cy="4349749"/>
          </a:xfrm>
          <a:prstGeom prst="rect">
            <a:avLst/>
          </a:prstGeom>
        </p:spPr>
        <p:txBody>
          <a:bodyPr>
            <a:noAutofit/>
          </a:bodyPr>
          <a:lstStyle>
            <a:lvl1pPr marL="171436" indent="-171436">
              <a:lnSpc>
                <a:spcPct val="100000"/>
              </a:lnSpc>
              <a:spcBef>
                <a:spcPts val="0"/>
              </a:spcBef>
              <a:tabLst/>
              <a:defRPr sz="1800">
                <a:solidFill>
                  <a:srgbClr val="4E4540"/>
                </a:solidFill>
              </a:defRPr>
            </a:lvl1pPr>
            <a:lvl2pPr>
              <a:lnSpc>
                <a:spcPct val="100000"/>
              </a:lnSpc>
              <a:spcBef>
                <a:spcPts val="0"/>
              </a:spcBef>
              <a:defRPr sz="135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2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050">
                <a:solidFill>
                  <a:schemeClr val="accent3"/>
                </a:solidFill>
                <a:latin typeface="Arial" panose="020B0604020202020204" pitchFamily="34" charset="0"/>
                <a:cs typeface="Arial" panose="020B0604020202020204" pitchFamily="34" charset="0"/>
              </a:defRPr>
            </a:lvl4pPr>
            <a:lvl5pPr>
              <a:defRPr sz="1050">
                <a:solidFill>
                  <a:schemeClr val="accent3"/>
                </a:solidFill>
                <a:latin typeface="+mn-lt"/>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331157"/>
            <a:ext cx="8229600" cy="1082439"/>
          </a:xfrm>
          <a:prstGeom prst="rect">
            <a:avLst/>
          </a:prstGeom>
        </p:spPr>
        <p:txBody>
          <a:bodyPr/>
          <a:lstStyle/>
          <a:p>
            <a:r>
              <a:rPr lang="en-US"/>
              <a:t>Click to edit Master title style</a:t>
            </a:r>
            <a:endParaRPr lang="en-US" dirty="0"/>
          </a:p>
        </p:txBody>
      </p:sp>
      <p:sp>
        <p:nvSpPr>
          <p:cNvPr id="6" name="Content Placeholder 2"/>
          <p:cNvSpPr>
            <a:spLocks noGrp="1"/>
          </p:cNvSpPr>
          <p:nvPr>
            <p:ph sz="half" idx="10"/>
          </p:nvPr>
        </p:nvSpPr>
        <p:spPr>
          <a:xfrm>
            <a:off x="4667930" y="1658298"/>
            <a:ext cx="3909060" cy="4349749"/>
          </a:xfrm>
          <a:prstGeom prst="rect">
            <a:avLst/>
          </a:prstGeom>
        </p:spPr>
        <p:txBody>
          <a:bodyPr>
            <a:noAutofit/>
          </a:bodyPr>
          <a:lstStyle>
            <a:lvl1pPr marL="171436" indent="-171436">
              <a:lnSpc>
                <a:spcPct val="100000"/>
              </a:lnSpc>
              <a:spcBef>
                <a:spcPts val="0"/>
              </a:spcBef>
              <a:tabLst/>
              <a:defRPr sz="1800">
                <a:solidFill>
                  <a:srgbClr val="4E4540"/>
                </a:solidFill>
              </a:defRPr>
            </a:lvl1pPr>
            <a:lvl2pPr>
              <a:lnSpc>
                <a:spcPct val="100000"/>
              </a:lnSpc>
              <a:spcBef>
                <a:spcPts val="0"/>
              </a:spcBef>
              <a:defRPr sz="135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2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050">
                <a:solidFill>
                  <a:srgbClr val="4E4540"/>
                </a:solidFill>
                <a:latin typeface="Arial" panose="020B0604020202020204" pitchFamily="34" charset="0"/>
                <a:cs typeface="Arial" panose="020B0604020202020204" pitchFamily="34" charset="0"/>
              </a:defRPr>
            </a:lvl4pPr>
            <a:lvl5pPr>
              <a:defRPr sz="1050">
                <a:solidFill>
                  <a:schemeClr val="accent3"/>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
            <a:extLst>
              <a:ext uri="{FF2B5EF4-FFF2-40B4-BE49-F238E27FC236}">
                <a16:creationId xmlns:a16="http://schemas.microsoft.com/office/drawing/2014/main" id="{E2B74776-0A09-6F45-B76E-A50A9BF6B377}"/>
              </a:ext>
            </a:extLst>
          </p:cNvPr>
          <p:cNvSpPr>
            <a:spLocks noGrp="1"/>
          </p:cNvSpPr>
          <p:nvPr>
            <p:ph type="ftr" sz="quarter" idx="3"/>
          </p:nvPr>
        </p:nvSpPr>
        <p:spPr>
          <a:xfrm>
            <a:off x="739880" y="6295496"/>
            <a:ext cx="3390418" cy="243840"/>
          </a:xfrm>
          <a:prstGeom prst="rect">
            <a:avLst/>
          </a:prstGeom>
        </p:spPr>
        <p:txBody>
          <a:bodyPr wrap="none" lIns="0" anchor="ctr"/>
          <a:lstStyle>
            <a:lvl1pPr>
              <a:defRPr sz="900">
                <a:solidFill>
                  <a:schemeClr val="accent3"/>
                </a:solidFill>
              </a:defRPr>
            </a:lvl1pPr>
          </a:lstStyle>
          <a:p>
            <a:r>
              <a:rPr lang="en-US" dirty="0">
                <a:cs typeface="Arial"/>
              </a:rPr>
              <a:t>Primary Stroke Center Performance Improvement Plan 2022</a:t>
            </a:r>
          </a:p>
        </p:txBody>
      </p:sp>
      <p:sp>
        <p:nvSpPr>
          <p:cNvPr id="7" name="TextBox 6">
            <a:extLst>
              <a:ext uri="{FF2B5EF4-FFF2-40B4-BE49-F238E27FC236}">
                <a16:creationId xmlns:a16="http://schemas.microsoft.com/office/drawing/2014/main" id="{BB188690-00D6-495D-AF6F-46BB070D2D8C}"/>
              </a:ext>
            </a:extLst>
          </p:cNvPr>
          <p:cNvSpPr txBox="1"/>
          <p:nvPr userDrawn="1"/>
        </p:nvSpPr>
        <p:spPr>
          <a:xfrm>
            <a:off x="370016" y="6295496"/>
            <a:ext cx="246952" cy="243840"/>
          </a:xfrm>
          <a:prstGeom prst="rect">
            <a:avLst/>
          </a:prstGeom>
          <a:noFill/>
        </p:spPr>
        <p:txBody>
          <a:bodyPr wrap="none" lIns="0" rIns="0" rtlCol="0" anchor="ctr">
            <a:noAutofit/>
          </a:bodyPr>
          <a:lstStyle/>
          <a:p>
            <a:pPr algn="r"/>
            <a:fld id="{6A80920A-E64B-3542-A76A-8E6A3F6E04A6}" type="slidenum">
              <a:rPr lang="en-US" sz="900" smtClean="0">
                <a:solidFill>
                  <a:schemeClr val="accent3"/>
                </a:solidFill>
                <a:latin typeface="+mn-lt"/>
                <a:cs typeface="Arial"/>
              </a:rPr>
              <a:pPr algn="r"/>
              <a:t>‹#›</a:t>
            </a:fld>
            <a:r>
              <a:rPr lang="en-US" sz="900" dirty="0">
                <a:solidFill>
                  <a:schemeClr val="bg2">
                    <a:lumMod val="75000"/>
                  </a:schemeClr>
                </a:solidFill>
                <a:latin typeface="+mn-lt"/>
                <a:cs typeface="Arial"/>
              </a:rPr>
              <a:t> </a:t>
            </a:r>
            <a:endParaRPr lang="en-US" sz="900" dirty="0">
              <a:solidFill>
                <a:schemeClr val="bg1"/>
              </a:solidFill>
              <a:latin typeface="Arial"/>
              <a:cs typeface="Arial"/>
            </a:endParaRPr>
          </a:p>
        </p:txBody>
      </p:sp>
    </p:spTree>
    <p:extLst>
      <p:ext uri="{BB962C8B-B14F-4D97-AF65-F5344CB8AC3E}">
        <p14:creationId xmlns:p14="http://schemas.microsoft.com/office/powerpoint/2010/main" val="2762856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200" y="1658297"/>
            <a:ext cx="2537460" cy="4323404"/>
          </a:xfrm>
          <a:prstGeom prst="rect">
            <a:avLst/>
          </a:prstGeom>
        </p:spPr>
        <p:txBody>
          <a:bodyPr>
            <a:noAutofit/>
          </a:bodyPr>
          <a:lstStyle>
            <a:lvl1pPr marL="171436" indent="-171436">
              <a:lnSpc>
                <a:spcPct val="100000"/>
              </a:lnSpc>
              <a:spcBef>
                <a:spcPts val="0"/>
              </a:spcBef>
              <a:tabLst/>
              <a:defRPr sz="1350">
                <a:solidFill>
                  <a:srgbClr val="4E4540"/>
                </a:solidFill>
              </a:defRPr>
            </a:lvl1pPr>
            <a:lvl2pPr>
              <a:lnSpc>
                <a:spcPct val="100000"/>
              </a:lnSpc>
              <a:spcBef>
                <a:spcPts val="0"/>
              </a:spcBef>
              <a:defRPr sz="12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05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050">
                <a:solidFill>
                  <a:srgbClr val="4E4540"/>
                </a:solidFill>
                <a:latin typeface="Arial" panose="020B0604020202020204" pitchFamily="34" charset="0"/>
                <a:cs typeface="Arial" panose="020B0604020202020204" pitchFamily="34" charset="0"/>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457200" y="331157"/>
            <a:ext cx="8229600" cy="1082439"/>
          </a:xfrm>
          <a:prstGeom prst="rect">
            <a:avLst/>
          </a:prstGeo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3308169" y="1658297"/>
            <a:ext cx="2537460" cy="4323404"/>
          </a:xfrm>
          <a:prstGeom prst="rect">
            <a:avLst/>
          </a:prstGeom>
        </p:spPr>
        <p:txBody>
          <a:bodyPr>
            <a:noAutofit/>
          </a:bodyPr>
          <a:lstStyle>
            <a:lvl1pPr marL="171436" indent="-171436">
              <a:lnSpc>
                <a:spcPct val="100000"/>
              </a:lnSpc>
              <a:spcBef>
                <a:spcPts val="0"/>
              </a:spcBef>
              <a:tabLst/>
              <a:defRPr sz="1350">
                <a:solidFill>
                  <a:srgbClr val="4E4540"/>
                </a:solidFill>
              </a:defRPr>
            </a:lvl1pPr>
            <a:lvl2pPr>
              <a:lnSpc>
                <a:spcPct val="100000"/>
              </a:lnSpc>
              <a:spcBef>
                <a:spcPts val="0"/>
              </a:spcBef>
              <a:defRPr sz="12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05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050">
                <a:solidFill>
                  <a:srgbClr val="4E4540"/>
                </a:solidFill>
                <a:latin typeface="Arial" panose="020B0604020202020204" pitchFamily="34" charset="0"/>
                <a:cs typeface="Arial" panose="020B0604020202020204" pitchFamily="34" charset="0"/>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6149341" y="1658297"/>
            <a:ext cx="2537460" cy="4323404"/>
          </a:xfrm>
          <a:prstGeom prst="rect">
            <a:avLst/>
          </a:prstGeom>
        </p:spPr>
        <p:txBody>
          <a:bodyPr>
            <a:noAutofit/>
          </a:bodyPr>
          <a:lstStyle>
            <a:lvl1pPr marL="171436" indent="-171436">
              <a:lnSpc>
                <a:spcPct val="100000"/>
              </a:lnSpc>
              <a:spcBef>
                <a:spcPts val="0"/>
              </a:spcBef>
              <a:tabLst/>
              <a:defRPr sz="1350">
                <a:solidFill>
                  <a:srgbClr val="4E4540"/>
                </a:solidFill>
              </a:defRPr>
            </a:lvl1pPr>
            <a:lvl2pPr>
              <a:lnSpc>
                <a:spcPct val="100000"/>
              </a:lnSpc>
              <a:spcBef>
                <a:spcPts val="0"/>
              </a:spcBef>
              <a:defRPr sz="12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05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050">
                <a:solidFill>
                  <a:srgbClr val="4E4540"/>
                </a:solidFill>
                <a:latin typeface="Arial" panose="020B0604020202020204" pitchFamily="34" charset="0"/>
                <a:cs typeface="Arial" panose="020B0604020202020204" pitchFamily="34" charset="0"/>
              </a:defRPr>
            </a:lvl4pPr>
            <a:lvl5pPr>
              <a:defRPr sz="1400">
                <a:solidFill>
                  <a:schemeClr val="tx1"/>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Footer Placeholder 1">
            <a:extLst>
              <a:ext uri="{FF2B5EF4-FFF2-40B4-BE49-F238E27FC236}">
                <a16:creationId xmlns:a16="http://schemas.microsoft.com/office/drawing/2014/main" id="{7DDE8AA2-E6CC-A241-9E75-D0EDF477378B}"/>
              </a:ext>
            </a:extLst>
          </p:cNvPr>
          <p:cNvSpPr>
            <a:spLocks noGrp="1"/>
          </p:cNvSpPr>
          <p:nvPr>
            <p:ph type="ftr" sz="quarter" idx="3"/>
          </p:nvPr>
        </p:nvSpPr>
        <p:spPr>
          <a:xfrm>
            <a:off x="739880" y="6295496"/>
            <a:ext cx="3390418" cy="243840"/>
          </a:xfrm>
          <a:prstGeom prst="rect">
            <a:avLst/>
          </a:prstGeom>
        </p:spPr>
        <p:txBody>
          <a:bodyPr wrap="none" lIns="0" anchor="ctr"/>
          <a:lstStyle>
            <a:lvl1pPr>
              <a:defRPr sz="900">
                <a:solidFill>
                  <a:schemeClr val="accent3"/>
                </a:solidFill>
              </a:defRPr>
            </a:lvl1pPr>
          </a:lstStyle>
          <a:p>
            <a:r>
              <a:rPr lang="en-US" dirty="0">
                <a:cs typeface="Arial"/>
              </a:rPr>
              <a:t>Primary Stroke Center Performance Improvement Plan 2022</a:t>
            </a:r>
          </a:p>
        </p:txBody>
      </p:sp>
      <p:sp>
        <p:nvSpPr>
          <p:cNvPr id="8" name="TextBox 7">
            <a:extLst>
              <a:ext uri="{FF2B5EF4-FFF2-40B4-BE49-F238E27FC236}">
                <a16:creationId xmlns:a16="http://schemas.microsoft.com/office/drawing/2014/main" id="{C99401A4-53BF-4D02-8235-7AB9E768C96B}"/>
              </a:ext>
            </a:extLst>
          </p:cNvPr>
          <p:cNvSpPr txBox="1"/>
          <p:nvPr userDrawn="1"/>
        </p:nvSpPr>
        <p:spPr>
          <a:xfrm>
            <a:off x="370016" y="6295496"/>
            <a:ext cx="246952" cy="243840"/>
          </a:xfrm>
          <a:prstGeom prst="rect">
            <a:avLst/>
          </a:prstGeom>
          <a:noFill/>
        </p:spPr>
        <p:txBody>
          <a:bodyPr wrap="none" lIns="0" rIns="0" rtlCol="0" anchor="ctr">
            <a:noAutofit/>
          </a:bodyPr>
          <a:lstStyle/>
          <a:p>
            <a:pPr algn="r"/>
            <a:fld id="{6A80920A-E64B-3542-A76A-8E6A3F6E04A6}" type="slidenum">
              <a:rPr lang="en-US" sz="900" smtClean="0">
                <a:solidFill>
                  <a:schemeClr val="accent3"/>
                </a:solidFill>
                <a:latin typeface="+mn-lt"/>
                <a:cs typeface="Arial"/>
              </a:rPr>
              <a:pPr algn="r"/>
              <a:t>‹#›</a:t>
            </a:fld>
            <a:r>
              <a:rPr lang="en-US" sz="900" dirty="0">
                <a:solidFill>
                  <a:schemeClr val="bg2">
                    <a:lumMod val="75000"/>
                  </a:schemeClr>
                </a:solidFill>
                <a:latin typeface="+mn-lt"/>
                <a:cs typeface="Arial"/>
              </a:rPr>
              <a:t> </a:t>
            </a:r>
            <a:endParaRPr lang="en-US" sz="900" dirty="0">
              <a:solidFill>
                <a:schemeClr val="bg1"/>
              </a:solidFill>
              <a:latin typeface="Arial"/>
              <a:cs typeface="Arial"/>
            </a:endParaRPr>
          </a:p>
        </p:txBody>
      </p:sp>
    </p:spTree>
    <p:extLst>
      <p:ext uri="{BB962C8B-B14F-4D97-AF65-F5344CB8AC3E}">
        <p14:creationId xmlns:p14="http://schemas.microsoft.com/office/powerpoint/2010/main" val="862079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ight Gray Stripe">
    <p:spTree>
      <p:nvGrpSpPr>
        <p:cNvPr id="1" name=""/>
        <p:cNvGrpSpPr/>
        <p:nvPr/>
      </p:nvGrpSpPr>
      <p:grpSpPr>
        <a:xfrm>
          <a:off x="0" y="0"/>
          <a:ext cx="0" cy="0"/>
          <a:chOff x="0" y="0"/>
          <a:chExt cx="0" cy="0"/>
        </a:xfrm>
      </p:grpSpPr>
      <p:sp>
        <p:nvSpPr>
          <p:cNvPr id="6" name="Rectangle 5"/>
          <p:cNvSpPr/>
          <p:nvPr/>
        </p:nvSpPr>
        <p:spPr bwMode="black">
          <a:xfrm>
            <a:off x="0" y="1651000"/>
            <a:ext cx="9144000" cy="431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2">
            <a:extLst>
              <a:ext uri="{FF2B5EF4-FFF2-40B4-BE49-F238E27FC236}">
                <a16:creationId xmlns:a16="http://schemas.microsoft.com/office/drawing/2014/main" id="{8EF6DEB3-3AC4-0F47-8EBF-643227F8F51D}"/>
              </a:ext>
            </a:extLst>
          </p:cNvPr>
          <p:cNvSpPr>
            <a:spLocks noGrp="1"/>
          </p:cNvSpPr>
          <p:nvPr>
            <p:ph sz="half" idx="1"/>
          </p:nvPr>
        </p:nvSpPr>
        <p:spPr bwMode="white">
          <a:xfrm>
            <a:off x="446093" y="2077156"/>
            <a:ext cx="5505533" cy="3483328"/>
          </a:xfrm>
          <a:prstGeom prst="rect">
            <a:avLst/>
          </a:prstGeom>
        </p:spPr>
        <p:txBody>
          <a:bodyPr>
            <a:noAutofit/>
          </a:bodyPr>
          <a:lstStyle>
            <a:lvl1pPr marL="228584" indent="-228584">
              <a:lnSpc>
                <a:spcPct val="100000"/>
              </a:lnSpc>
              <a:spcBef>
                <a:spcPts val="0"/>
              </a:spcBef>
              <a:tabLst/>
              <a:defRPr sz="1800">
                <a:solidFill>
                  <a:srgbClr val="4E4540"/>
                </a:solidFill>
              </a:defRPr>
            </a:lvl1pPr>
            <a:lvl2pPr>
              <a:lnSpc>
                <a:spcPct val="100000"/>
              </a:lnSpc>
              <a:spcBef>
                <a:spcPts val="0"/>
              </a:spcBef>
              <a:defRPr sz="1600">
                <a:solidFill>
                  <a:srgbClr val="4E4540"/>
                </a:solidFill>
              </a:defRPr>
            </a:lvl2pPr>
            <a:lvl3pPr>
              <a:lnSpc>
                <a:spcPct val="100000"/>
              </a:lnSpc>
              <a:spcBef>
                <a:spcPts val="0"/>
              </a:spcBef>
              <a:defRPr sz="1400">
                <a:solidFill>
                  <a:srgbClr val="4E4540"/>
                </a:solidFill>
              </a:defRPr>
            </a:lvl3pPr>
            <a:lvl4pPr>
              <a:lnSpc>
                <a:spcPct val="100000"/>
              </a:lnSpc>
              <a:spcBef>
                <a:spcPts val="0"/>
              </a:spcBef>
              <a:defRPr sz="1400">
                <a:solidFill>
                  <a:srgbClr val="4E4540"/>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B203D086-8945-F84E-9EBB-92AFA677F531}"/>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7" name="Footer Placeholder 1">
            <a:extLst>
              <a:ext uri="{FF2B5EF4-FFF2-40B4-BE49-F238E27FC236}">
                <a16:creationId xmlns:a16="http://schemas.microsoft.com/office/drawing/2014/main" id="{C61EE1D1-7EF1-4479-835E-B0B0FD09FDB5}"/>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3655074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y Callout_Orange">
    <p:spTree>
      <p:nvGrpSpPr>
        <p:cNvPr id="1" name=""/>
        <p:cNvGrpSpPr/>
        <p:nvPr/>
      </p:nvGrpSpPr>
      <p:grpSpPr>
        <a:xfrm>
          <a:off x="0" y="0"/>
          <a:ext cx="0" cy="0"/>
          <a:chOff x="0" y="0"/>
          <a:chExt cx="0" cy="0"/>
        </a:xfrm>
      </p:grpSpPr>
      <p:sp>
        <p:nvSpPr>
          <p:cNvPr id="10" name="Rectangle 9"/>
          <p:cNvSpPr/>
          <p:nvPr userDrawn="1"/>
        </p:nvSpPr>
        <p:spPr bwMode="black">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3"/>
            <a:ext cx="4972050"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5211156"/>
          </a:xfrm>
          <a:prstGeom prst="rect">
            <a:avLst/>
          </a:prstGeom>
        </p:spPr>
        <p:txBody>
          <a:bodyPr anchor="t"/>
          <a:lstStyle>
            <a:lvl1pPr>
              <a:defRPr sz="3733" b="1" i="0" spc="-67" baseline="0">
                <a:solidFill>
                  <a:srgbClr val="E05928"/>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7" name="Footer Placeholder 1">
            <a:extLst>
              <a:ext uri="{FF2B5EF4-FFF2-40B4-BE49-F238E27FC236}">
                <a16:creationId xmlns:a16="http://schemas.microsoft.com/office/drawing/2014/main" id="{23A78355-136E-4E20-A60F-4119D25FF813}"/>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203805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 Callout_Navy">
    <p:spTree>
      <p:nvGrpSpPr>
        <p:cNvPr id="1" name=""/>
        <p:cNvGrpSpPr/>
        <p:nvPr/>
      </p:nvGrpSpPr>
      <p:grpSpPr>
        <a:xfrm>
          <a:off x="0" y="0"/>
          <a:ext cx="0" cy="0"/>
          <a:chOff x="0" y="0"/>
          <a:chExt cx="0" cy="0"/>
        </a:xfrm>
      </p:grpSpPr>
      <p:sp>
        <p:nvSpPr>
          <p:cNvPr id="10" name="Rectangle 9"/>
          <p:cNvSpPr/>
          <p:nvPr/>
        </p:nvSpPr>
        <p:spPr bwMode="white">
          <a:xfrm flipH="1">
            <a:off x="1" y="0"/>
            <a:ext cx="3019011" cy="59817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08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Regular"/>
            </a:endParaRPr>
          </a:p>
        </p:txBody>
      </p:sp>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5211156"/>
          </a:xfrm>
          <a:prstGeom prst="rect">
            <a:avLst/>
          </a:prstGeom>
        </p:spPr>
        <p:txBody>
          <a:bodyPr anchor="t"/>
          <a:lstStyle>
            <a:lvl1pPr>
              <a:defRPr sz="3733" b="1" i="0" spc="-67" baseline="0">
                <a:solidFill>
                  <a:srgbClr val="02173D"/>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255D4B62-8193-44B6-B58F-04003705ECB0}"/>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3447595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eft Orange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535240" cy="7208874"/>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F0935091-8E50-4F60-8886-3BAF829B120D}"/>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81655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Orange - Corner Line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F68877-F14C-1447-8D46-EA5EFC557BC1}"/>
              </a:ext>
            </a:extLst>
          </p:cNvPr>
          <p:cNvSpPr/>
          <p:nvPr/>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aseline="-25000" dirty="0">
              <a:solidFill>
                <a:schemeClr val="tx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72"/>
            <a:ext cx="9144000" cy="6859072"/>
          </a:xfrm>
          <a:prstGeom prst="rect">
            <a:avLst/>
          </a:prstGeom>
        </p:spPr>
      </p:pic>
      <p:sp>
        <p:nvSpPr>
          <p:cNvPr id="6" name="Title 1">
            <a:extLst>
              <a:ext uri="{FF2B5EF4-FFF2-40B4-BE49-F238E27FC236}">
                <a16:creationId xmlns:a16="http://schemas.microsoft.com/office/drawing/2014/main" id="{86D046BA-6C73-1C44-A575-006C5E118A64}"/>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rgbClr val="E05928"/>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p:cNvSpPr>
            <a:spLocks noGrp="1"/>
          </p:cNvSpPr>
          <p:nvPr>
            <p:ph type="body" sz="quarter" idx="11" hasCustomPrompt="1"/>
          </p:nvPr>
        </p:nvSpPr>
        <p:spPr>
          <a:xfrm>
            <a:off x="470474" y="4922345"/>
            <a:ext cx="3930077" cy="683709"/>
          </a:xfrm>
        </p:spPr>
        <p:txBody>
          <a:bodyPr/>
          <a:lstStyle>
            <a:lvl1pPr marL="0" indent="0">
              <a:buNone/>
              <a:defRPr sz="2400">
                <a:solidFill>
                  <a:schemeClr val="tx1"/>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12" name="Picture 11">
            <a:extLst>
              <a:ext uri="{FF2B5EF4-FFF2-40B4-BE49-F238E27FC236}">
                <a16:creationId xmlns:a16="http://schemas.microsoft.com/office/drawing/2014/main" id="{8D8994EB-7BFF-1F4E-BA78-8E76AB39CBF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71493" y="1882257"/>
            <a:ext cx="1793242" cy="394967"/>
          </a:xfrm>
          <a:prstGeom prst="rect">
            <a:avLst/>
          </a:prstGeom>
        </p:spPr>
      </p:pic>
      <p:sp>
        <p:nvSpPr>
          <p:cNvPr id="14" name="Subtitle 2">
            <a:extLst>
              <a:ext uri="{FF2B5EF4-FFF2-40B4-BE49-F238E27FC236}">
                <a16:creationId xmlns:a16="http://schemas.microsoft.com/office/drawing/2014/main" id="{BF5E87A0-46D0-B049-8E8B-9FF7146BF496}"/>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9"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spTree>
    <p:extLst>
      <p:ext uri="{BB962C8B-B14F-4D97-AF65-F5344CB8AC3E}">
        <p14:creationId xmlns:p14="http://schemas.microsoft.com/office/powerpoint/2010/main" val="175126925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userDrawn="1">
          <p15:clr>
            <a:srgbClr val="A4A3A4"/>
          </p15:clr>
        </p15:guide>
        <p15:guide id="2" pos="2880"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eft Navy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35240" cy="7208873"/>
          </a:xfrm>
          <a:prstGeom prst="rect">
            <a:avLst/>
          </a:prstGeom>
        </p:spPr>
      </p:pic>
      <p:sp>
        <p:nvSpPr>
          <p:cNvPr id="9" name="Text Placeholder 2"/>
          <p:cNvSpPr>
            <a:spLocks noGrp="1"/>
          </p:cNvSpPr>
          <p:nvPr>
            <p:ph idx="1"/>
          </p:nvPr>
        </p:nvSpPr>
        <p:spPr bwMode="auto">
          <a:xfrm>
            <a:off x="3834034" y="1452883"/>
            <a:ext cx="4862926" cy="41618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bwMode="white">
          <a:xfrm>
            <a:off x="447040" y="640087"/>
            <a:ext cx="2346971" cy="3919556"/>
          </a:xfrm>
          <a:prstGeom prst="rect">
            <a:avLst/>
          </a:prstGeom>
        </p:spPr>
        <p:txBody>
          <a:bodyPr anchor="t"/>
          <a:lstStyle>
            <a:lvl1pPr>
              <a:defRPr sz="3733" b="1" i="0" spc="-67" baseline="0">
                <a:solidFill>
                  <a:schemeClr val="bg1"/>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834036"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7" name="Footer Placeholder 1">
            <a:extLst>
              <a:ext uri="{FF2B5EF4-FFF2-40B4-BE49-F238E27FC236}">
                <a16:creationId xmlns:a16="http://schemas.microsoft.com/office/drawing/2014/main" id="{872C7132-8185-4336-9747-7A4CFC34002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40131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Uneven Orange">
    <p:spTree>
      <p:nvGrpSpPr>
        <p:cNvPr id="1" name=""/>
        <p:cNvGrpSpPr/>
        <p:nvPr/>
      </p:nvGrpSpPr>
      <p:grpSpPr>
        <a:xfrm>
          <a:off x="0" y="0"/>
          <a:ext cx="0" cy="0"/>
          <a:chOff x="0" y="0"/>
          <a:chExt cx="0" cy="0"/>
        </a:xfrm>
      </p:grpSpPr>
      <p:sp>
        <p:nvSpPr>
          <p:cNvPr id="9"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447040" y="640087"/>
            <a:ext cx="2346971" cy="4990694"/>
          </a:xfrm>
          <a:prstGeom prst="rect">
            <a:avLst/>
          </a:prstGeom>
        </p:spPr>
        <p:txBody>
          <a:bodyPr anchor="t"/>
          <a:lstStyle>
            <a:lvl1pPr>
              <a:defRPr sz="3733" b="1" i="0" spc="-67" baseline="0">
                <a:solidFill>
                  <a:schemeClr val="accent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3429002" y="634046"/>
            <a:ext cx="3452019"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tx1"/>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a:t>Edit Master text styles</a:t>
            </a:r>
          </a:p>
        </p:txBody>
      </p:sp>
      <p:sp>
        <p:nvSpPr>
          <p:cNvPr id="6" name="Footer Placeholder 1">
            <a:extLst>
              <a:ext uri="{FF2B5EF4-FFF2-40B4-BE49-F238E27FC236}">
                <a16:creationId xmlns:a16="http://schemas.microsoft.com/office/drawing/2014/main" id="{B5740AB1-6D6F-4938-ABC4-A2E40AF56E2F}"/>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40248483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lumn Uneven Navy">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29002" y="634046"/>
            <a:ext cx="4972048" cy="509165"/>
          </a:xfrm>
          <a:prstGeom prst="rect">
            <a:avLst/>
          </a:prstGeom>
          <a:noFill/>
          <a:ln>
            <a:noFill/>
          </a:ln>
        </p:spPr>
        <p:txBody>
          <a:bodyPr wrap="square" lIns="0" anchor="b">
            <a:noAutofit/>
          </a:bodyPr>
          <a:lstStyle>
            <a:lvl1pPr marL="0" indent="0" algn="l" defTabSz="914332" rtl="0" eaLnBrk="1" latinLnBrk="0" hangingPunct="1">
              <a:buNone/>
              <a:defRPr lang="en-US" sz="2133" b="1" i="0" kern="1200" spc="0" baseline="0" dirty="0" smtClean="0">
                <a:solidFill>
                  <a:schemeClr val="accent3"/>
                </a:solidFill>
                <a:latin typeface="Mark for HCA" panose="020B0606020201010104" pitchFamily="34" charset="0"/>
                <a:ea typeface="Mark for HCA" panose="020B0606020201010104" pitchFamily="34" charset="0"/>
                <a:cs typeface="Mark for HCA" panose="020B0606020201010104" pitchFamily="34" charset="0"/>
              </a:defRPr>
            </a:lvl1pPr>
          </a:lstStyle>
          <a:p>
            <a:pPr marL="0" lvl="0" defTabSz="914332" latinLnBrk="0"/>
            <a:r>
              <a:rPr lang="en-US" dirty="0"/>
              <a:t>Edit Master text styles</a:t>
            </a:r>
          </a:p>
        </p:txBody>
      </p:sp>
      <p:sp>
        <p:nvSpPr>
          <p:cNvPr id="12" name="Title 1"/>
          <p:cNvSpPr>
            <a:spLocks noGrp="1"/>
          </p:cNvSpPr>
          <p:nvPr>
            <p:ph type="title" hasCustomPrompt="1"/>
          </p:nvPr>
        </p:nvSpPr>
        <p:spPr>
          <a:xfrm>
            <a:off x="447029" y="640093"/>
            <a:ext cx="2363904" cy="5341613"/>
          </a:xfrm>
          <a:prstGeom prst="rect">
            <a:avLst/>
          </a:prstGeom>
        </p:spPr>
        <p:txBody>
          <a:bodyPr anchor="t">
            <a:normAutofit/>
          </a:bodyPr>
          <a:lstStyle>
            <a:lvl1pPr>
              <a:defRPr sz="3733" b="1" i="0" spc="-67" baseline="0">
                <a:solidFill>
                  <a:schemeClr val="tx2"/>
                </a:solidFill>
                <a:latin typeface="Mark for HCA" panose="020B0606020201010104" pitchFamily="34" charset="0"/>
                <a:ea typeface="Mark for HCA" panose="020B0606020201010104" pitchFamily="34" charset="0"/>
                <a:cs typeface="Mark for HCA" panose="020B0606020201010104" pitchFamily="34" charset="0"/>
              </a:defRPr>
            </a:lvl1pPr>
          </a:lstStyle>
          <a:p>
            <a:r>
              <a:rPr lang="en-US" dirty="0"/>
              <a:t>Click to edit master title style</a:t>
            </a:r>
          </a:p>
        </p:txBody>
      </p:sp>
      <p:sp>
        <p:nvSpPr>
          <p:cNvPr id="10" name="Text Placeholder 2"/>
          <p:cNvSpPr>
            <a:spLocks noGrp="1"/>
          </p:cNvSpPr>
          <p:nvPr>
            <p:ph idx="1"/>
          </p:nvPr>
        </p:nvSpPr>
        <p:spPr bwMode="auto">
          <a:xfrm>
            <a:off x="3429000" y="1452882"/>
            <a:ext cx="4972050" cy="41778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marL="460328" indent="-238101">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993162A0-54EA-4AC3-94D9-552A4156574B}"/>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2572393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457200"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3BB4085C-8F58-44E2-9F7C-5181480CD2E8}"/>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4262156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urved Ba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98" y="0"/>
            <a:ext cx="9571586" cy="5981701"/>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chemeClr val="accent2"/>
                </a:solidFill>
              </a:defRPr>
            </a:lvl1pPr>
          </a:lstStyle>
          <a:p>
            <a:r>
              <a:rPr lang="en-US" dirty="0"/>
              <a:t>Click to edit Master title style</a:t>
            </a:r>
          </a:p>
        </p:txBody>
      </p:sp>
      <p:sp>
        <p:nvSpPr>
          <p:cNvPr id="7" name="Footer Placeholder 1">
            <a:extLst>
              <a:ext uri="{FF2B5EF4-FFF2-40B4-BE49-F238E27FC236}">
                <a16:creationId xmlns:a16="http://schemas.microsoft.com/office/drawing/2014/main" id="{8DB915F2-32D8-404F-A365-E490C4792FB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301677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urved Bar Nav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8" y="0"/>
            <a:ext cx="9571586" cy="5981700"/>
          </a:xfrm>
          <a:prstGeom prst="rect">
            <a:avLst/>
          </a:prstGeom>
        </p:spPr>
      </p:pic>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739881" y="1658297"/>
            <a:ext cx="7886700" cy="4323404"/>
          </a:xfrm>
          <a:prstGeom prst="rect">
            <a:avLst/>
          </a:prstGeom>
        </p:spPr>
        <p:txBody>
          <a:bodyPr vert="horz" lIns="91440" tIns="45720" rIns="91440" bIns="45720" rtlCol="0">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482600"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739881" y="331159"/>
            <a:ext cx="8229600" cy="1082439"/>
          </a:xfrm>
          <a:prstGeom prst="rect">
            <a:avLst/>
          </a:prstGeom>
        </p:spPr>
        <p:txBody>
          <a:bodyPr/>
          <a:lstStyle>
            <a:lvl1pPr>
              <a:defRPr>
                <a:solidFill>
                  <a:srgbClr val="02173D"/>
                </a:solidFill>
              </a:defRPr>
            </a:lvl1pPr>
          </a:lstStyle>
          <a:p>
            <a:r>
              <a:rPr lang="en-US" dirty="0"/>
              <a:t>Click to edit Master title style</a:t>
            </a:r>
          </a:p>
        </p:txBody>
      </p:sp>
      <p:sp>
        <p:nvSpPr>
          <p:cNvPr id="7" name="Footer Placeholder 1">
            <a:extLst>
              <a:ext uri="{FF2B5EF4-FFF2-40B4-BE49-F238E27FC236}">
                <a16:creationId xmlns:a16="http://schemas.microsoft.com/office/drawing/2014/main" id="{93B92806-7E36-4CF4-B1D3-3B0AF3783231}"/>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3022986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hasCustomPrompt="1"/>
          </p:nvPr>
        </p:nvSpPr>
        <p:spPr>
          <a:xfrm>
            <a:off x="457200" y="1658302"/>
            <a:ext cx="6245362" cy="4349749"/>
          </a:xfrm>
          <a:prstGeom prst="rect">
            <a:avLst/>
          </a:prstGeom>
        </p:spPr>
        <p:txBody>
          <a:bodyPr>
            <a:noAutofit/>
          </a:bodyPr>
          <a:lstStyle>
            <a:lvl1pPr marL="228584" indent="-228584">
              <a:lnSpc>
                <a:spcPct val="100000"/>
              </a:lnSpc>
              <a:spcBef>
                <a:spcPts val="0"/>
              </a:spcBef>
              <a:tabLst/>
              <a:defRPr sz="2400">
                <a:solidFill>
                  <a:schemeClr val="accent1"/>
                </a:solidFill>
              </a:defRPr>
            </a:lvl1pPr>
            <a:lvl2pPr>
              <a:lnSpc>
                <a:spcPct val="100000"/>
              </a:lnSpc>
              <a:spcBef>
                <a:spcPts val="0"/>
              </a:spcBef>
              <a:defRPr sz="1800">
                <a:solidFill>
                  <a:schemeClr val="accent1"/>
                </a:solidFill>
              </a:defRPr>
            </a:lvl2pPr>
            <a:lvl3pPr>
              <a:lnSpc>
                <a:spcPct val="100000"/>
              </a:lnSpc>
              <a:spcBef>
                <a:spcPts val="0"/>
              </a:spcBef>
              <a:defRPr sz="1600">
                <a:solidFill>
                  <a:schemeClr val="accent1"/>
                </a:solidFill>
              </a:defRPr>
            </a:lvl3pPr>
            <a:lvl4pPr>
              <a:lnSpc>
                <a:spcPct val="100000"/>
              </a:lnSpc>
              <a:spcBef>
                <a:spcPts val="0"/>
              </a:spcBef>
              <a:defRPr sz="1400">
                <a:solidFill>
                  <a:schemeClr val="accent1"/>
                </a:solidFill>
              </a:defRPr>
            </a:lvl4pPr>
            <a:lvl5pPr>
              <a:defRPr sz="1400">
                <a:solidFill>
                  <a:schemeClr val="accent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6951952" y="1658303"/>
            <a:ext cx="1734851" cy="4349747"/>
          </a:xfrm>
          <a:prstGeom prst="rect">
            <a:avLst/>
          </a:prstGeom>
        </p:spPr>
        <p:txBody>
          <a:bodyPr>
            <a:noAutofit/>
          </a:bodyPr>
          <a:lstStyle>
            <a:lvl1pPr marL="0" indent="0">
              <a:buNone/>
              <a:defRPr sz="1867" b="0">
                <a:solidFill>
                  <a:schemeClr val="accent3"/>
                </a:solidFill>
              </a:defRPr>
            </a:lvl1pPr>
            <a:lvl2pPr marL="609555" indent="0">
              <a:buNone/>
              <a:defRPr sz="1333"/>
            </a:lvl2pPr>
            <a:lvl3pPr marL="1219110" indent="0">
              <a:buNone/>
              <a:defRPr sz="1333"/>
            </a:lvl3pPr>
            <a:lvl4pPr marL="1828664" indent="0">
              <a:buNone/>
              <a:defRPr sz="1333"/>
            </a:lvl4pPr>
            <a:lvl5pPr marL="2438218" indent="0">
              <a:buNone/>
              <a:defRPr sz="1333"/>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p:txBody>
      </p:sp>
      <p:sp>
        <p:nvSpPr>
          <p:cNvPr id="6" name="Footer Placeholder 1">
            <a:extLst>
              <a:ext uri="{FF2B5EF4-FFF2-40B4-BE49-F238E27FC236}">
                <a16:creationId xmlns:a16="http://schemas.microsoft.com/office/drawing/2014/main" id="{59DF3DCE-918D-4840-A705-50AFA337BE2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583899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hasCustomPrompt="1"/>
          </p:nvPr>
        </p:nvSpPr>
        <p:spPr>
          <a:xfrm>
            <a:off x="457203" y="1658303"/>
            <a:ext cx="3907187" cy="4349749"/>
          </a:xfrm>
          <a:prstGeom prst="rect">
            <a:avLst/>
          </a:prstGeom>
        </p:spPr>
        <p:txBody>
          <a:bodyPr>
            <a:noAutofit/>
          </a:bodyPr>
          <a:lstStyle>
            <a:lvl1pPr marL="228584" indent="-228584">
              <a:lnSpc>
                <a:spcPct val="100000"/>
              </a:lnSpc>
              <a:spcBef>
                <a:spcPts val="0"/>
              </a:spcBef>
              <a:tabLst/>
              <a:defRPr sz="24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400">
                <a:solidFill>
                  <a:schemeClr val="accent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6" name="Content Placeholder 2"/>
          <p:cNvSpPr>
            <a:spLocks noGrp="1"/>
          </p:cNvSpPr>
          <p:nvPr>
            <p:ph sz="half" idx="10" hasCustomPrompt="1"/>
          </p:nvPr>
        </p:nvSpPr>
        <p:spPr>
          <a:xfrm>
            <a:off x="4667930" y="1658303"/>
            <a:ext cx="3909060" cy="4349749"/>
          </a:xfrm>
          <a:prstGeom prst="rect">
            <a:avLst/>
          </a:prstGeom>
        </p:spPr>
        <p:txBody>
          <a:bodyPr>
            <a:noAutofit/>
          </a:bodyPr>
          <a:lstStyle>
            <a:lvl1pPr marL="228584" indent="-228584">
              <a:lnSpc>
                <a:spcPct val="100000"/>
              </a:lnSpc>
              <a:spcBef>
                <a:spcPts val="0"/>
              </a:spcBef>
              <a:tabLst/>
              <a:defRPr sz="24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8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400">
                <a:solidFill>
                  <a:schemeClr val="accent1"/>
                </a:solidFill>
                <a:latin typeface="Mark for HCA" panose="020B0606020201010104" pitchFamily="34" charset="0"/>
                <a:cs typeface="Mark for HCA" panose="020B06060202010101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18515278-AC3B-4E99-9C1E-3FCA3361DF80}"/>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65326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57200"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457200" y="331159"/>
            <a:ext cx="8229600" cy="1082439"/>
          </a:xfrm>
          <a:prstGeom prst="rect">
            <a:avLst/>
          </a:prstGeom>
        </p:spPr>
        <p:txBody>
          <a:bodyPr/>
          <a:lstStyle>
            <a:lvl1pPr>
              <a:defRPr>
                <a:latin typeface="Mark for HCA" panose="020B0606020201010104" pitchFamily="34" charset="0"/>
                <a:cs typeface="Mark for HCA" panose="020B06060202010101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3308169"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6149340" y="1658297"/>
            <a:ext cx="2537460" cy="4323404"/>
          </a:xfrm>
          <a:prstGeom prst="rect">
            <a:avLst/>
          </a:prstGeom>
        </p:spPr>
        <p:txBody>
          <a:bodyPr>
            <a:noAutofit/>
          </a:bodyPr>
          <a:lstStyle>
            <a:lvl1pPr marL="228584" indent="-228584">
              <a:lnSpc>
                <a:spcPct val="100000"/>
              </a:lnSpc>
              <a:spcBef>
                <a:spcPts val="0"/>
              </a:spcBef>
              <a:tabLst/>
              <a:defRPr sz="1800">
                <a:solidFill>
                  <a:schemeClr val="accent1"/>
                </a:solidFill>
                <a:latin typeface="Mark for HCA" panose="020B0606020201010104" pitchFamily="34" charset="0"/>
                <a:cs typeface="Mark for HCA" panose="020B0606020201010104" pitchFamily="34" charset="0"/>
              </a:defRPr>
            </a:lvl1pPr>
            <a:lvl2pPr>
              <a:lnSpc>
                <a:spcPct val="100000"/>
              </a:lnSpc>
              <a:spcBef>
                <a:spcPts val="0"/>
              </a:spcBef>
              <a:defRPr sz="1600">
                <a:solidFill>
                  <a:schemeClr val="accent1"/>
                </a:solidFill>
                <a:latin typeface="Mark for HCA" panose="020B0606020201010104" pitchFamily="34" charset="0"/>
                <a:cs typeface="Mark for HCA" panose="020B0606020201010104" pitchFamily="34" charset="0"/>
              </a:defRPr>
            </a:lvl2pPr>
            <a:lvl3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3pPr>
            <a:lvl4pPr>
              <a:lnSpc>
                <a:spcPct val="100000"/>
              </a:lnSpc>
              <a:spcBef>
                <a:spcPts val="0"/>
              </a:spcBef>
              <a:defRPr sz="1400">
                <a:solidFill>
                  <a:schemeClr val="accent1"/>
                </a:solidFill>
                <a:latin typeface="Mark for HCA" panose="020B0606020201010104" pitchFamily="34" charset="0"/>
                <a:cs typeface="Mark for HCA" panose="020B06060202010101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A7E1DE-EC70-4F0B-A861-91BF6F5E905C}"/>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4012597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876D6-27D9-5046-8D93-94C5B3C882B5}"/>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4" name="Footer Placeholder 1">
            <a:extLst>
              <a:ext uri="{FF2B5EF4-FFF2-40B4-BE49-F238E27FC236}">
                <a16:creationId xmlns:a16="http://schemas.microsoft.com/office/drawing/2014/main" id="{E1991D0D-C06C-4E70-973C-9F53B351A82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369280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Navy - Corner Line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F68877-F14C-1447-8D46-EA5EFC557BC1}"/>
              </a:ext>
            </a:extLst>
          </p:cNvPr>
          <p:cNvSpPr/>
          <p:nvPr/>
        </p:nvSpPr>
        <p:spPr bwMode="white">
          <a:xfrm>
            <a:off x="0" y="5711850"/>
            <a:ext cx="9144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aseline="-25000" dirty="0">
              <a:solidFill>
                <a:schemeClr val="tx1"/>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7" y="-7364"/>
            <a:ext cx="9152387" cy="6865363"/>
          </a:xfrm>
          <a:prstGeom prst="rect">
            <a:avLst/>
          </a:prstGeom>
        </p:spPr>
      </p:pic>
      <p:sp>
        <p:nvSpPr>
          <p:cNvPr id="6" name="Title 1">
            <a:extLst>
              <a:ext uri="{FF2B5EF4-FFF2-40B4-BE49-F238E27FC236}">
                <a16:creationId xmlns:a16="http://schemas.microsoft.com/office/drawing/2014/main" id="{86D046BA-6C73-1C44-A575-006C5E118A64}"/>
              </a:ext>
            </a:extLst>
          </p:cNvPr>
          <p:cNvSpPr>
            <a:spLocks noGrp="1"/>
          </p:cNvSpPr>
          <p:nvPr>
            <p:ph type="ctrTitle"/>
          </p:nvPr>
        </p:nvSpPr>
        <p:spPr>
          <a:xfrm>
            <a:off x="470472" y="3429001"/>
            <a:ext cx="7618920" cy="1312387"/>
          </a:xfrm>
          <a:prstGeom prst="rect">
            <a:avLst/>
          </a:prstGeom>
        </p:spPr>
        <p:txBody>
          <a:bodyPr lIns="0" tIns="0" rIns="0" bIns="0" anchor="b" anchorCtr="0">
            <a:noAutofit/>
          </a:bodyPr>
          <a:lstStyle>
            <a:lvl1pPr algn="l">
              <a:lnSpc>
                <a:spcPct val="100000"/>
              </a:lnSpc>
              <a:defRPr sz="4400" b="1" kern="600" spc="-40" baseline="0">
                <a:solidFill>
                  <a:srgbClr val="02173D"/>
                </a:solidFill>
                <a:latin typeface="Mark for HCA" panose="020B0606020201010104" pitchFamily="34" charset="0"/>
                <a:cs typeface="Mark for HCA" panose="020B0606020201010104" pitchFamily="34" charset="0"/>
              </a:defRPr>
            </a:lvl1pPr>
          </a:lstStyle>
          <a:p>
            <a:r>
              <a:rPr lang="en-US" dirty="0"/>
              <a:t>Click to edit Master title style</a:t>
            </a:r>
          </a:p>
        </p:txBody>
      </p:sp>
      <p:sp>
        <p:nvSpPr>
          <p:cNvPr id="13" name="Text Placeholder 15"/>
          <p:cNvSpPr>
            <a:spLocks noGrp="1"/>
          </p:cNvSpPr>
          <p:nvPr>
            <p:ph type="body" sz="quarter" idx="11" hasCustomPrompt="1"/>
          </p:nvPr>
        </p:nvSpPr>
        <p:spPr>
          <a:xfrm>
            <a:off x="470474" y="4922345"/>
            <a:ext cx="3930077" cy="683709"/>
          </a:xfrm>
        </p:spPr>
        <p:txBody>
          <a:bodyPr/>
          <a:lstStyle>
            <a:lvl1pPr marL="0" indent="0">
              <a:buNone/>
              <a:defRPr sz="2400">
                <a:solidFill>
                  <a:schemeClr val="accent3"/>
                </a:solidFill>
                <a:latin typeface="Mark for HCA" panose="020B0606020201010104" pitchFamily="34" charset="0"/>
                <a:cs typeface="Mark for HCA" panose="020B06060202010101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sp>
        <p:nvSpPr>
          <p:cNvPr id="14" name="Subtitle 2">
            <a:extLst>
              <a:ext uri="{FF2B5EF4-FFF2-40B4-BE49-F238E27FC236}">
                <a16:creationId xmlns:a16="http://schemas.microsoft.com/office/drawing/2014/main" id="{BF5E87A0-46D0-B049-8E8B-9FF7146BF496}"/>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panose="020B0606020201010104" pitchFamily="34" charset="0"/>
                <a:cs typeface="Mark for HCA"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9"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71493" y="1882257"/>
            <a:ext cx="1793242" cy="394967"/>
          </a:xfrm>
          <a:prstGeom prst="rect">
            <a:avLst/>
          </a:prstGeom>
        </p:spPr>
      </p:pic>
    </p:spTree>
    <p:extLst>
      <p:ext uri="{BB962C8B-B14F-4D97-AF65-F5344CB8AC3E}">
        <p14:creationId xmlns:p14="http://schemas.microsoft.com/office/powerpoint/2010/main" val="247567178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A4A3A4"/>
          </p15:clr>
        </p15:guide>
        <p15:guide id="2" pos="2880">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3217304"/>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457200" y="4047575"/>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hasCustomPrompt="1"/>
          </p:nvPr>
        </p:nvSpPr>
        <p:spPr>
          <a:xfrm>
            <a:off x="3315607" y="3223322"/>
            <a:ext cx="2394858"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3315607" y="4053593"/>
            <a:ext cx="2394858"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hasCustomPrompt="1"/>
          </p:nvPr>
        </p:nvSpPr>
        <p:spPr>
          <a:xfrm>
            <a:off x="6174015" y="3217304"/>
            <a:ext cx="2512786" cy="715963"/>
          </a:xfrm>
          <a:prstGeom prst="rect">
            <a:avLst/>
          </a:prstGeom>
        </p:spPr>
        <p:txBody>
          <a:bodyPr anchor="t">
            <a:noAutofit/>
          </a:bodyPr>
          <a:lstStyle>
            <a:lvl1pPr marL="0" indent="0" algn="ctr">
              <a:buNone/>
              <a:defRPr sz="1600" b="1">
                <a:latin typeface="+mn-lt"/>
              </a:defRPr>
            </a:lvl1pPr>
            <a:lvl2pPr marL="0" indent="0">
              <a:buSzPct val="100000"/>
              <a:buFontTx/>
              <a:buNone/>
              <a:defRPr sz="2933"/>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3" name="Content Placeholder 2"/>
          <p:cNvSpPr>
            <a:spLocks noGrp="1"/>
          </p:cNvSpPr>
          <p:nvPr>
            <p:ph idx="14"/>
          </p:nvPr>
        </p:nvSpPr>
        <p:spPr>
          <a:xfrm>
            <a:off x="6174015" y="4047575"/>
            <a:ext cx="2512786" cy="1934126"/>
          </a:xfrm>
          <a:prstGeom prst="rect">
            <a:avLst/>
          </a:prstGeom>
        </p:spPr>
        <p:txBody>
          <a:bodyPr>
            <a:normAutofit/>
          </a:bodyPr>
          <a:lstStyle>
            <a:lvl1pPr marL="228584" indent="-228584">
              <a:lnSpc>
                <a:spcPct val="114000"/>
              </a:lnSpc>
              <a:buFont typeface="Arial" panose="020B0604020202020204" pitchFamily="34" charset="0"/>
              <a:buChar char="•"/>
              <a:defRPr sz="1400" b="0" i="0">
                <a:latin typeface="+mn-lt"/>
                <a:cs typeface="Arial Regular"/>
              </a:defRPr>
            </a:lvl1pPr>
            <a:lvl2pPr marL="0" indent="0">
              <a:buSzPct val="100000"/>
              <a:buFontTx/>
              <a:buNone/>
              <a:defRPr sz="2667">
                <a:latin typeface="Gotham Thin" pitchFamily="50" charset="0"/>
                <a:cs typeface="Gotham Thin" pitchFamily="50" charset="0"/>
              </a:defRPr>
            </a:lvl2pPr>
            <a:lvl3pPr marL="685750"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32"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14" indent="-228584">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067110"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4" name="Picture Placeholder 4">
            <a:extLst>
              <a:ext uri="{FF2B5EF4-FFF2-40B4-BE49-F238E27FC236}">
                <a16:creationId xmlns:a16="http://schemas.microsoft.com/office/drawing/2014/main" id="{148BFDB8-5617-C040-B207-E1E21BCC46EF}"/>
              </a:ext>
            </a:extLst>
          </p:cNvPr>
          <p:cNvSpPr>
            <a:spLocks noGrp="1"/>
          </p:cNvSpPr>
          <p:nvPr>
            <p:ph type="pic" sz="quarter" idx="16"/>
          </p:nvPr>
        </p:nvSpPr>
        <p:spPr>
          <a:xfrm>
            <a:off x="3954999" y="1697441"/>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9" name="Picture Placeholder 4">
            <a:extLst>
              <a:ext uri="{FF2B5EF4-FFF2-40B4-BE49-F238E27FC236}">
                <a16:creationId xmlns:a16="http://schemas.microsoft.com/office/drawing/2014/main" id="{4F73A5AB-9FF5-5F48-A7A6-B7480156F8D8}"/>
              </a:ext>
            </a:extLst>
          </p:cNvPr>
          <p:cNvSpPr>
            <a:spLocks noGrp="1"/>
          </p:cNvSpPr>
          <p:nvPr>
            <p:ph type="pic" sz="quarter" idx="17"/>
          </p:nvPr>
        </p:nvSpPr>
        <p:spPr>
          <a:xfrm>
            <a:off x="6842889" y="1691423"/>
            <a:ext cx="1175038" cy="1175038"/>
          </a:xfrm>
          <a:prstGeom prst="ellipse">
            <a:avLst/>
          </a:prstGeom>
        </p:spPr>
        <p:txBody>
          <a:bodyPr anchor="ctr">
            <a:noAutofit/>
          </a:bodyPr>
          <a:lstStyle>
            <a:lvl1pPr marL="0" indent="0" algn="ctr">
              <a:buNone/>
              <a:defRPr sz="1400" b="1" i="0">
                <a:solidFill>
                  <a:schemeClr val="accent2"/>
                </a:solidFill>
                <a:latin typeface="Arial Bold"/>
                <a:cs typeface="Arial Bold"/>
              </a:defRPr>
            </a:lvl1pPr>
          </a:lstStyle>
          <a:p>
            <a:r>
              <a:rPr lang="en-US" dirty="0"/>
              <a:t>Click icon to add picture</a:t>
            </a:r>
          </a:p>
        </p:txBody>
      </p:sp>
      <p:sp>
        <p:nvSpPr>
          <p:cNvPr id="17" name="Footer Placeholder 1">
            <a:extLst>
              <a:ext uri="{FF2B5EF4-FFF2-40B4-BE49-F238E27FC236}">
                <a16:creationId xmlns:a16="http://schemas.microsoft.com/office/drawing/2014/main" id="{370A1F56-FCEA-44E6-95B3-A3DE23950798}"/>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3020067186"/>
      </p:ext>
    </p:extLst>
  </p:cSld>
  <p:clrMapOvr>
    <a:masterClrMapping/>
  </p:clrMapOvr>
  <p:extLst mod="1">
    <p:ext uri="{DCECCB84-F9BA-43D5-87BE-67443E8EF086}">
      <p15:sldGuideLst xmlns:p15="http://schemas.microsoft.com/office/powerpoint/2012/main">
        <p15:guide id="4" orient="horz" pos="20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and Round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81201"/>
            <a:ext cx="4038600" cy="2895600"/>
          </a:xfrm>
          <a:prstGeom prst="rect">
            <a:avLst/>
          </a:prstGeom>
        </p:spPr>
        <p:txBody>
          <a:bodyPr anchor="t">
            <a:normAutofit/>
          </a:bodyPr>
          <a:lstStyle>
            <a:lvl1pPr marL="231769" indent="-231769">
              <a:lnSpc>
                <a:spcPct val="114000"/>
              </a:lnSpc>
              <a:tabLst/>
              <a:defRPr sz="24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4881082" y="5082817"/>
            <a:ext cx="3714750" cy="457200"/>
          </a:xfrm>
          <a:prstGeom prst="rect">
            <a:avLst/>
          </a:prstGeom>
        </p:spPr>
        <p:txBody>
          <a:bodyPr>
            <a:noAutofit/>
          </a:bodyPr>
          <a:lstStyle>
            <a:lvl1pPr marL="0" marR="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mn-lt"/>
              </a:defRPr>
            </a:lvl1pPr>
          </a:lstStyle>
          <a:p>
            <a:pPr marL="0" marR="0" lvl="0" indent="0" algn="ctr" defTabSz="609555"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5566882" y="1817882"/>
            <a:ext cx="2340864" cy="2340864"/>
          </a:xfrm>
          <a:prstGeom prst="ellipse">
            <a:avLst/>
          </a:prstGeom>
        </p:spPr>
        <p:txBody>
          <a:bodyPr anchor="ctr"/>
          <a:lstStyle>
            <a:lvl1pPr marL="0" indent="0" algn="ctr">
              <a:buNone/>
              <a:defRPr b="1" i="0">
                <a:solidFill>
                  <a:schemeClr val="accent2"/>
                </a:solidFill>
                <a:latin typeface="Arial Bold"/>
                <a:cs typeface="Arial Bold"/>
              </a:defRPr>
            </a:lvl1pPr>
          </a:lstStyle>
          <a:p>
            <a:r>
              <a:rPr lang="en-US" dirty="0"/>
              <a:t>INSERT IMAGE</a:t>
            </a:r>
          </a:p>
        </p:txBody>
      </p:sp>
      <p:sp>
        <p:nvSpPr>
          <p:cNvPr id="7" name="Footer Placeholder 1">
            <a:extLst>
              <a:ext uri="{FF2B5EF4-FFF2-40B4-BE49-F238E27FC236}">
                <a16:creationId xmlns:a16="http://schemas.microsoft.com/office/drawing/2014/main" id="{973F3B5F-FC31-4E5D-A7E1-0CE35B5D0741}"/>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4044366348"/>
      </p:ext>
    </p:extLst>
  </p:cSld>
  <p:clrMapOvr>
    <a:masterClrMapping/>
  </p:clrMapOvr>
  <p:extLst mod="1">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893206"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hasCustomPrompt="1"/>
          </p:nvPr>
        </p:nvSpPr>
        <p:spPr>
          <a:xfrm>
            <a:off x="893206"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dirty="0"/>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457200" y="331159"/>
            <a:ext cx="8229600" cy="1082439"/>
          </a:xfrm>
          <a:prstGeom prst="rect">
            <a:avLst/>
          </a:prstGeom>
        </p:spPr>
        <p:txBody>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3649853"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hasCustomPrompt="1"/>
          </p:nvPr>
        </p:nvSpPr>
        <p:spPr>
          <a:xfrm>
            <a:off x="3649853"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6406500" y="4296245"/>
            <a:ext cx="1828800" cy="304800"/>
          </a:xfrm>
          <a:prstGeom prst="rect">
            <a:avLst/>
          </a:prstGeom>
        </p:spPr>
        <p:txBody>
          <a:bodyPr>
            <a:noAutofit/>
          </a:bodyPr>
          <a:lstStyle>
            <a:lvl1pPr marL="0" indent="0" algn="ctr">
              <a:buNone/>
              <a:defRPr sz="1400">
                <a:solidFill>
                  <a:schemeClr val="tx1"/>
                </a:solidFill>
                <a:latin typeface="+mn-lt"/>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hasCustomPrompt="1"/>
          </p:nvPr>
        </p:nvSpPr>
        <p:spPr>
          <a:xfrm>
            <a:off x="6406500" y="4524847"/>
            <a:ext cx="1828800" cy="277748"/>
          </a:xfrm>
          <a:prstGeom prst="rect">
            <a:avLst/>
          </a:prstGeom>
        </p:spPr>
        <p:txBody>
          <a:bodyPr>
            <a:noAutofit/>
          </a:bodyPr>
          <a:lstStyle>
            <a:lvl1pPr marL="0" indent="0" algn="ctr">
              <a:buNone/>
              <a:defRPr sz="1067" b="1" i="0">
                <a:solidFill>
                  <a:schemeClr val="tx1"/>
                </a:solidFill>
                <a:latin typeface="Georgia" panose="02040502050405020303" pitchFamily="18"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167529"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3938047"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6680823" y="2386544"/>
            <a:ext cx="1280160" cy="1280160"/>
          </a:xfrm>
          <a:prstGeom prst="ellipse">
            <a:avLst/>
          </a:prstGeom>
          <a:noFill/>
        </p:spPr>
        <p:txBody>
          <a:bodyPr wrap="square" lIns="0" rIns="0" anchor="ctr">
            <a:noAutofit/>
          </a:bodyPr>
          <a:lstStyle>
            <a:lvl1pPr marL="0" indent="0" algn="ctr">
              <a:buNone/>
              <a:defRPr sz="1067" b="1" i="0">
                <a:solidFill>
                  <a:schemeClr val="accent2"/>
                </a:solidFill>
                <a:latin typeface="Arial Bold"/>
                <a:cs typeface="Arial Bold"/>
              </a:defRPr>
            </a:lvl1pPr>
          </a:lstStyle>
          <a:p>
            <a:r>
              <a:rPr lang="en-US" dirty="0"/>
              <a:t>Click icon to add picture</a:t>
            </a:r>
          </a:p>
        </p:txBody>
      </p:sp>
      <p:sp>
        <p:nvSpPr>
          <p:cNvPr id="13" name="Footer Placeholder 1">
            <a:extLst>
              <a:ext uri="{FF2B5EF4-FFF2-40B4-BE49-F238E27FC236}">
                <a16:creationId xmlns:a16="http://schemas.microsoft.com/office/drawing/2014/main" id="{765C04D9-13E0-4E39-A3CE-212E4A3F1873}"/>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spTree>
    <p:extLst>
      <p:ext uri="{BB962C8B-B14F-4D97-AF65-F5344CB8AC3E}">
        <p14:creationId xmlns:p14="http://schemas.microsoft.com/office/powerpoint/2010/main" val="1326889550"/>
      </p:ext>
    </p:extLst>
  </p:cSld>
  <p:clrMapOvr>
    <a:masterClrMapping/>
  </p:clrMapOvr>
  <p:extLst mod="1">
    <p:ext uri="{DCECCB84-F9BA-43D5-87BE-67443E8EF086}">
      <p15:sldGuideLst xmlns:p15="http://schemas.microsoft.com/office/powerpoint/2012/main">
        <p15:guide id="2" pos="1998">
          <p15:clr>
            <a:srgbClr val="FBAE40"/>
          </p15:clr>
        </p15:guide>
        <p15:guide id="4" orient="horz" pos="1488">
          <p15:clr>
            <a:srgbClr val="FBAE40"/>
          </p15:clr>
        </p15:guide>
        <p15:guide id="0" pos="374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tandard Slide 2 Colum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E0F295D-9AB2-42A6-B4A6-0BB93263D133}"/>
              </a:ext>
            </a:extLst>
          </p:cNvPr>
          <p:cNvSpPr>
            <a:spLocks noGrp="1"/>
          </p:cNvSpPr>
          <p:nvPr>
            <p:ph sz="half" idx="11" hasCustomPrompt="1"/>
          </p:nvPr>
        </p:nvSpPr>
        <p:spPr>
          <a:xfrm>
            <a:off x="4667930" y="1658296"/>
            <a:ext cx="3907187" cy="4349749"/>
          </a:xfrm>
          <a:prstGeom prst="rect">
            <a:avLst/>
          </a:prstGeom>
        </p:spPr>
        <p:txBody>
          <a:bodyPr>
            <a:noAutofit/>
          </a:bodyPr>
          <a:lstStyle>
            <a:lvl1pPr marL="171442" indent="-171442">
              <a:lnSpc>
                <a:spcPct val="100000"/>
              </a:lnSpc>
              <a:spcBef>
                <a:spcPts val="0"/>
              </a:spcBef>
              <a:buClr>
                <a:schemeClr val="accent2"/>
              </a:buClr>
              <a:tabLst/>
              <a:defRPr sz="1800">
                <a:solidFill>
                  <a:srgbClr val="4E4540"/>
                </a:solidFill>
              </a:defRPr>
            </a:lvl1pPr>
            <a:lvl2pPr>
              <a:lnSpc>
                <a:spcPct val="100000"/>
              </a:lnSpc>
              <a:spcBef>
                <a:spcPts val="0"/>
              </a:spcBef>
              <a:buClr>
                <a:schemeClr val="accent2"/>
              </a:buClr>
              <a:defRPr sz="1350">
                <a:solidFill>
                  <a:srgbClr val="4E4540"/>
                </a:solidFill>
                <a:latin typeface="Arial" panose="020B0604020202020204" pitchFamily="34" charset="0"/>
                <a:cs typeface="Arial" panose="020B0604020202020204" pitchFamily="34" charset="0"/>
              </a:defRPr>
            </a:lvl2pPr>
            <a:lvl3pPr>
              <a:lnSpc>
                <a:spcPct val="100000"/>
              </a:lnSpc>
              <a:spcBef>
                <a:spcPts val="0"/>
              </a:spcBef>
              <a:buClr>
                <a:schemeClr val="accent2"/>
              </a:buClr>
              <a:defRPr sz="1200">
                <a:solidFill>
                  <a:srgbClr val="4E4540"/>
                </a:solidFill>
                <a:latin typeface="Arial" panose="020B0604020202020204" pitchFamily="34" charset="0"/>
                <a:cs typeface="Arial" panose="020B0604020202020204" pitchFamily="34" charset="0"/>
              </a:defRPr>
            </a:lvl3pPr>
            <a:lvl4pPr>
              <a:lnSpc>
                <a:spcPct val="100000"/>
              </a:lnSpc>
              <a:spcBef>
                <a:spcPts val="0"/>
              </a:spcBef>
              <a:buClr>
                <a:schemeClr val="accent2"/>
              </a:buClr>
              <a:defRPr sz="1050">
                <a:solidFill>
                  <a:schemeClr val="tx1"/>
                </a:solidFill>
                <a:latin typeface="Arial" panose="020B0604020202020204" pitchFamily="34" charset="0"/>
                <a:cs typeface="Arial" panose="020B0604020202020204" pitchFamily="34" charset="0"/>
              </a:defRPr>
            </a:lvl4pPr>
            <a:lvl5pPr>
              <a:buClr>
                <a:schemeClr val="accent2"/>
              </a:buClr>
              <a:defRPr sz="1050">
                <a:solidFill>
                  <a:schemeClr val="tx1"/>
                </a:solidFill>
                <a:latin typeface="+mn-lt"/>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1" hasCustomPrompt="1"/>
          </p:nvPr>
        </p:nvSpPr>
        <p:spPr>
          <a:xfrm>
            <a:off x="457200" y="1658297"/>
            <a:ext cx="3907187" cy="4349749"/>
          </a:xfrm>
          <a:prstGeom prst="rect">
            <a:avLst/>
          </a:prstGeom>
        </p:spPr>
        <p:txBody>
          <a:bodyPr>
            <a:noAutofit/>
          </a:bodyPr>
          <a:lstStyle>
            <a:lvl1pPr marL="171442" indent="-171442">
              <a:lnSpc>
                <a:spcPct val="100000"/>
              </a:lnSpc>
              <a:spcBef>
                <a:spcPts val="0"/>
              </a:spcBef>
              <a:buClr>
                <a:schemeClr val="accent2"/>
              </a:buClr>
              <a:tabLst/>
              <a:defRPr sz="1800">
                <a:solidFill>
                  <a:srgbClr val="4E4540"/>
                </a:solidFill>
              </a:defRPr>
            </a:lvl1pPr>
            <a:lvl2pPr>
              <a:lnSpc>
                <a:spcPct val="100000"/>
              </a:lnSpc>
              <a:spcBef>
                <a:spcPts val="0"/>
              </a:spcBef>
              <a:buClr>
                <a:schemeClr val="accent2"/>
              </a:buClr>
              <a:defRPr sz="1350">
                <a:solidFill>
                  <a:srgbClr val="4E4540"/>
                </a:solidFill>
                <a:latin typeface="Arial" panose="020B0604020202020204" pitchFamily="34" charset="0"/>
                <a:cs typeface="Arial" panose="020B0604020202020204" pitchFamily="34" charset="0"/>
              </a:defRPr>
            </a:lvl2pPr>
            <a:lvl3pPr>
              <a:lnSpc>
                <a:spcPct val="100000"/>
              </a:lnSpc>
              <a:spcBef>
                <a:spcPts val="0"/>
              </a:spcBef>
              <a:buClr>
                <a:schemeClr val="accent2"/>
              </a:buClr>
              <a:defRPr sz="1200">
                <a:solidFill>
                  <a:srgbClr val="4E4540"/>
                </a:solidFill>
                <a:latin typeface="Arial" panose="020B0604020202020204" pitchFamily="34" charset="0"/>
                <a:cs typeface="Arial" panose="020B0604020202020204" pitchFamily="34" charset="0"/>
              </a:defRPr>
            </a:lvl3pPr>
            <a:lvl4pPr>
              <a:lnSpc>
                <a:spcPct val="100000"/>
              </a:lnSpc>
              <a:spcBef>
                <a:spcPts val="0"/>
              </a:spcBef>
              <a:buClr>
                <a:schemeClr val="accent2"/>
              </a:buClr>
              <a:defRPr sz="1050">
                <a:solidFill>
                  <a:schemeClr val="tx1"/>
                </a:solidFill>
                <a:latin typeface="Arial" panose="020B0604020202020204" pitchFamily="34" charset="0"/>
                <a:cs typeface="Arial" panose="020B0604020202020204" pitchFamily="34" charset="0"/>
              </a:defRPr>
            </a:lvl4pPr>
            <a:lvl5pPr>
              <a:buClr>
                <a:schemeClr val="accent2"/>
              </a:buClr>
              <a:defRPr sz="1050">
                <a:solidFill>
                  <a:schemeClr val="tx1"/>
                </a:solidFill>
                <a:latin typeface="+mn-lt"/>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331156"/>
            <a:ext cx="8229600" cy="1082439"/>
          </a:xfrm>
          <a:prstGeom prst="rect">
            <a:avLst/>
          </a:prstGeom>
        </p:spPr>
        <p:txBody>
          <a:bodyPr/>
          <a:lstStyle/>
          <a:p>
            <a:r>
              <a:rPr lang="en-US"/>
              <a:t>Click to edit Master title style</a:t>
            </a:r>
            <a:endParaRPr lang="en-US" dirty="0"/>
          </a:p>
        </p:txBody>
      </p:sp>
      <p:sp>
        <p:nvSpPr>
          <p:cNvPr id="11" name="Footer Placeholder 1">
            <a:extLst>
              <a:ext uri="{FF2B5EF4-FFF2-40B4-BE49-F238E27FC236}">
                <a16:creationId xmlns:a16="http://schemas.microsoft.com/office/drawing/2014/main" id="{E2B74776-0A09-6F45-B76E-A50A9BF6B377}"/>
              </a:ext>
            </a:extLst>
          </p:cNvPr>
          <p:cNvSpPr>
            <a:spLocks noGrp="1"/>
          </p:cNvSpPr>
          <p:nvPr>
            <p:ph type="ftr" sz="quarter" idx="3"/>
          </p:nvPr>
        </p:nvSpPr>
        <p:spPr>
          <a:xfrm>
            <a:off x="739881" y="6295496"/>
            <a:ext cx="3390418" cy="243840"/>
          </a:xfrm>
          <a:prstGeom prst="rect">
            <a:avLst/>
          </a:prstGeom>
        </p:spPr>
        <p:txBody>
          <a:bodyPr wrap="none" lIns="0" anchor="ctr"/>
          <a:lstStyle>
            <a:lvl1pPr>
              <a:defRPr sz="788">
                <a:solidFill>
                  <a:schemeClr val="tx1"/>
                </a:solidFill>
              </a:defRPr>
            </a:lvl1pPr>
          </a:lstStyle>
          <a:p>
            <a:r>
              <a:rPr lang="en-US" dirty="0">
                <a:cs typeface="Arial"/>
              </a:rPr>
              <a:t>Title Name or Department Name</a:t>
            </a:r>
          </a:p>
        </p:txBody>
      </p:sp>
    </p:spTree>
    <p:extLst>
      <p:ext uri="{BB962C8B-B14F-4D97-AF65-F5344CB8AC3E}">
        <p14:creationId xmlns:p14="http://schemas.microsoft.com/office/powerpoint/2010/main" val="325952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Break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62982" y="-932037"/>
            <a:ext cx="9522357" cy="6348238"/>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144000" cy="6611116"/>
          </a:xfrm>
          <a:prstGeom prst="rect">
            <a:avLst/>
          </a:prstGeom>
        </p:spPr>
      </p:pic>
      <p:sp>
        <p:nvSpPr>
          <p:cNvPr id="6" name="Rectangle 5">
            <a:extLst>
              <a:ext uri="{FF2B5EF4-FFF2-40B4-BE49-F238E27FC236}">
                <a16:creationId xmlns:a16="http://schemas.microsoft.com/office/drawing/2014/main" id="{5BCBC281-5D77-F448-AB6C-3BA16A732E0E}"/>
              </a:ext>
            </a:extLst>
          </p:cNvPr>
          <p:cNvSpPr/>
          <p:nvPr userDrawn="1"/>
        </p:nvSpPr>
        <p:spPr bwMode="white">
          <a:xfrm>
            <a:off x="4" y="5787004"/>
            <a:ext cx="7618920" cy="107100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Subtitle 2">
            <a:extLst>
              <a:ext uri="{FF2B5EF4-FFF2-40B4-BE49-F238E27FC236}">
                <a16:creationId xmlns:a16="http://schemas.microsoft.com/office/drawing/2014/main" id="{852C8EFB-926B-7C42-AE3A-5258913F989D}"/>
              </a:ext>
            </a:extLst>
          </p:cNvPr>
          <p:cNvSpPr>
            <a:spLocks noGrp="1"/>
          </p:cNvSpPr>
          <p:nvPr>
            <p:ph type="subTitle" idx="1"/>
          </p:nvPr>
        </p:nvSpPr>
        <p:spPr>
          <a:xfrm>
            <a:off x="471493" y="5838336"/>
            <a:ext cx="3802334" cy="909859"/>
          </a:xfrm>
          <a:prstGeom prst="rect">
            <a:avLst/>
          </a:prstGeom>
        </p:spPr>
        <p:txBody>
          <a:bodyPr lIns="0" tIns="0" rIns="0" bIns="0" anchor="ctr">
            <a:noAutofit/>
          </a:bodyPr>
          <a:lstStyle>
            <a:lvl1pPr marL="0" indent="0" algn="l">
              <a:lnSpc>
                <a:spcPct val="110000"/>
              </a:lnSpc>
              <a:buNone/>
              <a:defRPr sz="1600" b="0">
                <a:solidFill>
                  <a:schemeClr val="tx1"/>
                </a:solidFill>
                <a:latin typeface="Mark for HCA Book" panose="020B0606020201010104" pitchFamily="34" charset="0"/>
                <a:cs typeface="Mark for HCA Book" panose="020B0606020201010104"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13" name="Text Placeholder 15">
            <a:extLst>
              <a:ext uri="{FF2B5EF4-FFF2-40B4-BE49-F238E27FC236}">
                <a16:creationId xmlns:a16="http://schemas.microsoft.com/office/drawing/2014/main" id="{30E79F5D-17A0-2040-8C48-C60EAD37193F}"/>
              </a:ext>
            </a:extLst>
          </p:cNvPr>
          <p:cNvSpPr>
            <a:spLocks noGrp="1"/>
          </p:cNvSpPr>
          <p:nvPr>
            <p:ph type="body" sz="quarter" idx="11" hasCustomPrompt="1"/>
          </p:nvPr>
        </p:nvSpPr>
        <p:spPr bwMode="white">
          <a:xfrm>
            <a:off x="470476" y="4794749"/>
            <a:ext cx="6995687" cy="909859"/>
          </a:xfrm>
        </p:spPr>
        <p:txBody>
          <a:bodyPr/>
          <a:lstStyle>
            <a:lvl1pPr marL="0" indent="0">
              <a:buNone/>
              <a:defRPr sz="2000">
                <a:solidFill>
                  <a:schemeClr val="accent3"/>
                </a:solidFill>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r>
              <a:rPr lang="en-US" dirty="0"/>
              <a:t>Go to View tab &gt; “Slide Master”. Select the photo, right-click and select "Change Picture &gt; From File" to select a photo from your computer.</a:t>
            </a:r>
          </a:p>
        </p:txBody>
      </p:sp>
      <p:sp>
        <p:nvSpPr>
          <p:cNvPr id="15" name="Title 1">
            <a:extLst>
              <a:ext uri="{FF2B5EF4-FFF2-40B4-BE49-F238E27FC236}">
                <a16:creationId xmlns:a16="http://schemas.microsoft.com/office/drawing/2014/main" id="{9EBD6B30-42F1-CE45-8C8D-9CEF989D0A5F}"/>
              </a:ext>
            </a:extLst>
          </p:cNvPr>
          <p:cNvSpPr>
            <a:spLocks noGrp="1"/>
          </p:cNvSpPr>
          <p:nvPr>
            <p:ph type="ctrTitle" hasCustomPrompt="1"/>
          </p:nvPr>
        </p:nvSpPr>
        <p:spPr bwMode="white">
          <a:xfrm>
            <a:off x="470472" y="2998381"/>
            <a:ext cx="4675686" cy="1743007"/>
          </a:xfrm>
          <a:prstGeom prst="rect">
            <a:avLst/>
          </a:prstGeom>
        </p:spPr>
        <p:txBody>
          <a:bodyPr lIns="0" tIns="0" rIns="0" bIns="0" anchor="b" anchorCtr="0">
            <a:noAutofit/>
          </a:bodyPr>
          <a:lstStyle>
            <a:lvl1pPr algn="l">
              <a:lnSpc>
                <a:spcPct val="100000"/>
              </a:lnSpc>
              <a:defRPr sz="4000" b="1" kern="600" spc="-40" baseline="0">
                <a:solidFill>
                  <a:schemeClr val="tx2"/>
                </a:solidFill>
                <a:latin typeface="Mark for HCA Book" panose="020B0606020201010104" pitchFamily="34" charset="0"/>
                <a:cs typeface="Mark for HCA Book" panose="020B0606020201010104" pitchFamily="34" charset="0"/>
              </a:defRPr>
            </a:lvl1pPr>
          </a:lstStyle>
          <a:p>
            <a:r>
              <a:rPr lang="en-US" dirty="0"/>
              <a:t>Change photo </a:t>
            </a:r>
            <a:br>
              <a:rPr lang="en-US" dirty="0"/>
            </a:br>
            <a:r>
              <a:rPr lang="en-US" dirty="0"/>
              <a:t>in slide master</a:t>
            </a:r>
          </a:p>
        </p:txBody>
      </p:sp>
      <p:sp>
        <p:nvSpPr>
          <p:cNvPr id="10"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1" name="Picture 10">
            <a:extLst>
              <a:ext uri="{FF2B5EF4-FFF2-40B4-BE49-F238E27FC236}">
                <a16:creationId xmlns:a16="http://schemas.microsoft.com/office/drawing/2014/main" id="{8D8994EB-7BFF-1F4E-BA78-8E76AB39CB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3832282213"/>
      </p:ext>
    </p:extLst>
  </p:cSld>
  <p:clrMapOvr>
    <a:masterClrMapping/>
  </p:clrMapOvr>
  <p:extLst mod="1">
    <p:ext uri="{DCECCB84-F9BA-43D5-87BE-67443E8EF086}">
      <p15:sldGuideLst xmlns:p15="http://schemas.microsoft.com/office/powerpoint/2012/main">
        <p15:guide id="1" pos="2880" userDrawn="1">
          <p15:clr>
            <a:srgbClr val="A4A3A4"/>
          </p15:clr>
        </p15:guide>
        <p15:guide id="2" orient="horz" pos="2160"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image" Target="../media/image20.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1.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457200" y="331159"/>
            <a:ext cx="8229600" cy="1082439"/>
          </a:xfrm>
          <a:prstGeom prst="rect">
            <a:avLst/>
          </a:prstGeom>
        </p:spPr>
        <p:txBody>
          <a:bodyPr vert="horz" wrap="square" lIns="0" tIns="0" rIns="0" bIns="0" rtlCol="0" anchor="ctr">
            <a:no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457203" y="1658297"/>
            <a:ext cx="8229599" cy="43107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3">
            <a:extLst>
              <a:ext uri="{FF2B5EF4-FFF2-40B4-BE49-F238E27FC236}">
                <a16:creationId xmlns:a16="http://schemas.microsoft.com/office/drawing/2014/main" id="{3FFC0F77-7D73-7E4E-B589-5BEEB9986041}"/>
              </a:ext>
            </a:extLst>
          </p:cNvPr>
          <p:cNvSpPr txBox="1">
            <a:spLocks/>
          </p:cNvSpPr>
          <p:nvPr/>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sp>
        <p:nvSpPr>
          <p:cNvPr id="10" name="Footer Placeholder 1">
            <a:extLst>
              <a:ext uri="{FF2B5EF4-FFF2-40B4-BE49-F238E27FC236}">
                <a16:creationId xmlns:a16="http://schemas.microsoft.com/office/drawing/2014/main" id="{6937C501-1CA1-7142-AC72-485285EF2E55}"/>
              </a:ext>
            </a:extLst>
          </p:cNvPr>
          <p:cNvSpPr>
            <a:spLocks noGrp="1"/>
          </p:cNvSpPr>
          <p:nvPr>
            <p:ph type="ftr" sz="quarter" idx="3"/>
          </p:nvPr>
        </p:nvSpPr>
        <p:spPr>
          <a:xfrm>
            <a:off x="739881" y="6295496"/>
            <a:ext cx="3390418" cy="243840"/>
          </a:xfrm>
          <a:prstGeom prst="rect">
            <a:avLst/>
          </a:prstGeom>
        </p:spPr>
        <p:txBody>
          <a:bodyPr wrap="none" lIns="0" anchor="ctr"/>
          <a:lstStyle>
            <a:lvl1pPr>
              <a:defRPr sz="1200">
                <a:solidFill>
                  <a:schemeClr val="tx1"/>
                </a:solidFill>
                <a:latin typeface="Mark for HCA" panose="020B0606020201010104" pitchFamily="34" charset="0"/>
                <a:cs typeface="Mark for HCA" panose="020B0606020201010104" pitchFamily="34" charset="0"/>
              </a:defRPr>
            </a:lvl1pPr>
          </a:lstStyle>
          <a:p>
            <a:r>
              <a:rPr lang="en-US" dirty="0"/>
              <a:t>Title Name or Department Name</a:t>
            </a:r>
          </a:p>
        </p:txBody>
      </p:sp>
      <p:cxnSp>
        <p:nvCxnSpPr>
          <p:cNvPr id="12" name="Straight Connector 11">
            <a:extLst>
              <a:ext uri="{FF2B5EF4-FFF2-40B4-BE49-F238E27FC236}">
                <a16:creationId xmlns:a16="http://schemas.microsoft.com/office/drawing/2014/main" id="{48D0C6AB-2975-C143-A2C8-33266EEC6CDB}"/>
              </a:ext>
            </a:extLst>
          </p:cNvPr>
          <p:cNvCxnSpPr/>
          <p:nvPr userDrawn="1"/>
        </p:nvCxnSpPr>
        <p:spPr>
          <a:xfrm>
            <a:off x="663497" y="6335649"/>
            <a:ext cx="0" cy="16355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47CBD15-2824-504E-A867-20BA19A72299}"/>
              </a:ext>
            </a:extLst>
          </p:cNvPr>
          <p:cNvSpPr txBox="1"/>
          <p:nvPr userDrawn="1"/>
        </p:nvSpPr>
        <p:spPr>
          <a:xfrm>
            <a:off x="369920" y="6295496"/>
            <a:ext cx="246888" cy="243840"/>
          </a:xfrm>
          <a:prstGeom prst="rect">
            <a:avLst/>
          </a:prstGeom>
          <a:noFill/>
        </p:spPr>
        <p:txBody>
          <a:bodyPr wrap="none" lIns="0" rIns="0" rtlCol="0" anchor="ctr">
            <a:noAutofit/>
          </a:bodyPr>
          <a:lstStyle/>
          <a:p>
            <a:pPr algn="r"/>
            <a:fld id="{6A80920A-E64B-3542-A76A-8E6A3F6E04A6}" type="slidenum">
              <a:rPr lang="en-US" sz="1200" smtClean="0">
                <a:solidFill>
                  <a:schemeClr val="tx1"/>
                </a:solidFill>
                <a:latin typeface="Mark for HCA" panose="020B0606020201010104" pitchFamily="34" charset="0"/>
                <a:cs typeface="Mark for HCA" panose="020B0606020201010104" pitchFamily="34" charset="0"/>
              </a:rPr>
              <a:pPr algn="r"/>
              <a:t>‹#›</a:t>
            </a:fld>
            <a:r>
              <a:rPr lang="en-US" sz="1200" dirty="0">
                <a:solidFill>
                  <a:schemeClr val="tx1"/>
                </a:solidFill>
                <a:latin typeface="Mark for HCA" panose="020B0606020201010104" pitchFamily="34" charset="0"/>
                <a:cs typeface="Mark for HCA" panose="020B0606020201010104" pitchFamily="34" charset="0"/>
              </a:rPr>
              <a:t> </a:t>
            </a:r>
          </a:p>
        </p:txBody>
      </p:sp>
      <p:pic>
        <p:nvPicPr>
          <p:cNvPr id="15" name="Picture 14">
            <a:extLst>
              <a:ext uri="{FF2B5EF4-FFF2-40B4-BE49-F238E27FC236}">
                <a16:creationId xmlns:a16="http://schemas.microsoft.com/office/drawing/2014/main" id="{8D8994EB-7BFF-1F4E-BA78-8E76AB39CB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1211157092"/>
      </p:ext>
    </p:extLst>
  </p:cSld>
  <p:clrMap bg1="lt1" tx1="dk1" bg2="lt2" tx2="dk2" accent1="accent1" accent2="accent2" accent3="accent3" accent4="accent4" accent5="accent5" accent6="accent6" hlink="hlink" folHlink="folHlink"/>
  <p:sldLayoutIdLst>
    <p:sldLayoutId id="2147483661" r:id="rId1"/>
    <p:sldLayoutId id="2147483712" r:id="rId2"/>
    <p:sldLayoutId id="2147483708" r:id="rId3"/>
    <p:sldLayoutId id="2147483717" r:id="rId4"/>
    <p:sldLayoutId id="2147483709" r:id="rId5"/>
    <p:sldLayoutId id="2147483719" r:id="rId6"/>
    <p:sldLayoutId id="2147483662" r:id="rId7"/>
    <p:sldLayoutId id="2147483718" r:id="rId8"/>
    <p:sldLayoutId id="2147483697" r:id="rId9"/>
    <p:sldLayoutId id="2147483720" r:id="rId10"/>
    <p:sldLayoutId id="2147483715" r:id="rId11"/>
    <p:sldLayoutId id="2147483721" r:id="rId12"/>
  </p:sldLayoutIdLst>
  <p:hf sldNum="0" hdr="0" ftr="0" dt="0"/>
  <p:txStyles>
    <p:titleStyle>
      <a:lvl1pPr marL="0" marR="0" indent="0" algn="l" defTabSz="609555" rtl="0" eaLnBrk="1" fontAlgn="auto" latinLnBrk="0" hangingPunct="1">
        <a:lnSpc>
          <a:spcPct val="100000"/>
        </a:lnSpc>
        <a:spcBef>
          <a:spcPct val="0"/>
        </a:spcBef>
        <a:spcAft>
          <a:spcPts val="0"/>
        </a:spcAft>
        <a:buClrTx/>
        <a:buSzTx/>
        <a:buFontTx/>
        <a:buNone/>
        <a:tabLst/>
        <a:defRPr sz="3600" b="1" kern="1200">
          <a:solidFill>
            <a:schemeClr val="tx2"/>
          </a:solidFill>
          <a:latin typeface="Mark for HCA" panose="020B0606020201010104" pitchFamily="34" charset="0"/>
          <a:ea typeface="+mj-ea"/>
          <a:cs typeface="Mark for HCA" panose="020B0606020201010104" pitchFamily="34" charset="0"/>
        </a:defRPr>
      </a:lvl1pPr>
    </p:titleStyle>
    <p:bodyStyle>
      <a:lvl1pPr marL="311127" indent="-311127" algn="l" defTabSz="609555" rtl="0" eaLnBrk="1" latinLnBrk="0" hangingPunct="1">
        <a:lnSpc>
          <a:spcPct val="110000"/>
        </a:lnSpc>
        <a:spcBef>
          <a:spcPts val="0"/>
        </a:spcBef>
        <a:spcAft>
          <a:spcPts val="800"/>
        </a:spcAft>
        <a:buClr>
          <a:srgbClr val="E05928"/>
        </a:buClr>
        <a:buFont typeface="Arial" panose="020B0604020202020204" pitchFamily="34" charset="0"/>
        <a:buChar char="•"/>
        <a:tabLst/>
        <a:defRPr sz="2400" kern="1200">
          <a:solidFill>
            <a:schemeClr val="tx1"/>
          </a:solidFill>
          <a:latin typeface="Mark for HCA" panose="020B0606020201010104" pitchFamily="34" charset="0"/>
          <a:ea typeface="+mn-ea"/>
          <a:cs typeface="Mark for HCA" panose="020B0606020201010104" pitchFamily="34" charset="0"/>
        </a:defRPr>
      </a:lvl1pPr>
      <a:lvl2pPr marL="541826" indent="-234933" algn="l" defTabSz="609555" rtl="0" eaLnBrk="1" latinLnBrk="0" hangingPunct="1">
        <a:lnSpc>
          <a:spcPct val="110000"/>
        </a:lnSpc>
        <a:spcBef>
          <a:spcPts val="0"/>
        </a:spcBef>
        <a:spcAft>
          <a:spcPts val="800"/>
        </a:spcAft>
        <a:buClr>
          <a:srgbClr val="E05928"/>
        </a:buClr>
        <a:buFont typeface="Courier New" panose="02070309020205020404" pitchFamily="49" charset="0"/>
        <a:buChar char="o"/>
        <a:tabLst/>
        <a:defRPr sz="1800" kern="1200">
          <a:solidFill>
            <a:schemeClr val="tx1"/>
          </a:solidFill>
          <a:latin typeface="Mark for HCA" panose="020B0606020201010104" pitchFamily="34" charset="0"/>
          <a:ea typeface="+mn-ea"/>
          <a:cs typeface="Mark for HCA" panose="020B0606020201010104" pitchFamily="34" charset="0"/>
        </a:defRPr>
      </a:lvl2pPr>
      <a:lvl3pPr marL="766177" indent="-224350" algn="l" defTabSz="609555" rtl="0" eaLnBrk="1" latinLnBrk="0" hangingPunct="1">
        <a:lnSpc>
          <a:spcPct val="100000"/>
        </a:lnSpc>
        <a:spcBef>
          <a:spcPts val="0"/>
        </a:spcBef>
        <a:spcAft>
          <a:spcPts val="800"/>
        </a:spcAft>
        <a:buClr>
          <a:schemeClr val="accent2"/>
        </a:buClr>
        <a:buFont typeface="Wingdings" pitchFamily="2" charset="2"/>
        <a:buChar char="§"/>
        <a:tabLst/>
        <a:defRPr sz="1600" kern="1200">
          <a:solidFill>
            <a:schemeClr val="tx1"/>
          </a:solidFill>
          <a:latin typeface="Mark for HCA" panose="020B0606020201010104" pitchFamily="34" charset="0"/>
          <a:ea typeface="+mn-ea"/>
          <a:cs typeface="Mark for HCA" panose="020B0606020201010104" pitchFamily="34" charset="0"/>
        </a:defRPr>
      </a:lvl3pPr>
      <a:lvl4pPr marL="998994" indent="-232817" algn="l" defTabSz="609555" rtl="0" eaLnBrk="1" latinLnBrk="0" hangingPunct="1">
        <a:lnSpc>
          <a:spcPct val="100000"/>
        </a:lnSpc>
        <a:spcBef>
          <a:spcPts val="0"/>
        </a:spcBef>
        <a:spcAft>
          <a:spcPts val="800"/>
        </a:spcAft>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4pPr>
      <a:lvl5pPr marL="1225459" indent="-234933" algn="l" defTabSz="609555" rtl="0" eaLnBrk="1" latinLnBrk="0" hangingPunct="1">
        <a:spcBef>
          <a:spcPct val="20000"/>
        </a:spcBef>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88" userDrawn="1">
          <p15:clr>
            <a:srgbClr val="F26B43"/>
          </p15:clr>
        </p15:guide>
        <p15:guide id="4" pos="5472" userDrawn="1">
          <p15:clr>
            <a:srgbClr val="F26B43"/>
          </p15:clr>
        </p15:guide>
        <p15:guide id="5" orient="horz" pos="3600" userDrawn="1">
          <p15:clr>
            <a:srgbClr val="F26B43"/>
          </p15:clr>
        </p15:guide>
        <p15:guide id="6"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457200" y="331159"/>
            <a:ext cx="8229600" cy="1082439"/>
          </a:xfrm>
          <a:prstGeom prst="rect">
            <a:avLst/>
          </a:prstGeom>
        </p:spPr>
        <p:txBody>
          <a:bodyPr vert="horz" wrap="square" lIns="0" tIns="0" rIns="0" bIns="0" rtlCol="0" anchor="ctr">
            <a:normAutofit/>
          </a:bodyPr>
          <a:lstStyle/>
          <a:p>
            <a:r>
              <a:rPr lang="en-US" dirty="0"/>
              <a:t>Title</a:t>
            </a:r>
          </a:p>
        </p:txBody>
      </p:sp>
      <p:sp>
        <p:nvSpPr>
          <p:cNvPr id="29" name="Text Placeholder 17">
            <a:extLst>
              <a:ext uri="{FF2B5EF4-FFF2-40B4-BE49-F238E27FC236}">
                <a16:creationId xmlns:a16="http://schemas.microsoft.com/office/drawing/2014/main" id="{BB96B3E7-BF76-D447-A48D-07898C3D7FEF}"/>
              </a:ext>
            </a:extLst>
          </p:cNvPr>
          <p:cNvSpPr>
            <a:spLocks noGrp="1"/>
          </p:cNvSpPr>
          <p:nvPr>
            <p:ph type="body" idx="1"/>
          </p:nvPr>
        </p:nvSpPr>
        <p:spPr>
          <a:xfrm>
            <a:off x="457200" y="1658301"/>
            <a:ext cx="7886700" cy="432340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F80965F1-6FE7-F54C-8055-5286955BDB02}"/>
              </a:ext>
            </a:extLst>
          </p:cNvPr>
          <p:cNvSpPr>
            <a:spLocks noGrp="1"/>
          </p:cNvSpPr>
          <p:nvPr>
            <p:ph type="ftr" sz="quarter" idx="3"/>
          </p:nvPr>
        </p:nvSpPr>
        <p:spPr>
          <a:xfrm>
            <a:off x="739881" y="6295496"/>
            <a:ext cx="3390418" cy="243840"/>
          </a:xfrm>
          <a:prstGeom prst="rect">
            <a:avLst/>
          </a:prstGeom>
        </p:spPr>
        <p:txBody>
          <a:bodyPr wrap="none" lIns="0" anchor="ctr"/>
          <a:lstStyle>
            <a:lvl1pPr>
              <a:defRPr sz="1000">
                <a:solidFill>
                  <a:schemeClr val="tx1"/>
                </a:solidFill>
                <a:latin typeface="Mark for HCA" panose="020B0606020201010104" pitchFamily="34" charset="0"/>
                <a:cs typeface="Mark for HCA" panose="020B0606020201010104" pitchFamily="34" charset="0"/>
              </a:defRPr>
            </a:lvl1pPr>
          </a:lstStyle>
          <a:p>
            <a:r>
              <a:rPr lang="en-US" dirty="0"/>
              <a:t>Title Name or Department Name</a:t>
            </a:r>
          </a:p>
        </p:txBody>
      </p:sp>
      <p:cxnSp>
        <p:nvCxnSpPr>
          <p:cNvPr id="11" name="Straight Connector 10">
            <a:extLst>
              <a:ext uri="{FF2B5EF4-FFF2-40B4-BE49-F238E27FC236}">
                <a16:creationId xmlns:a16="http://schemas.microsoft.com/office/drawing/2014/main" id="{50F5AE40-A680-FD4D-9AE8-82DB5C69E1E6}"/>
              </a:ext>
            </a:extLst>
          </p:cNvPr>
          <p:cNvCxnSpPr/>
          <p:nvPr/>
        </p:nvCxnSpPr>
        <p:spPr>
          <a:xfrm>
            <a:off x="663497" y="6335649"/>
            <a:ext cx="0" cy="16355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69920" y="6295496"/>
            <a:ext cx="246888" cy="243840"/>
          </a:xfrm>
          <a:prstGeom prst="rect">
            <a:avLst/>
          </a:prstGeom>
          <a:noFill/>
        </p:spPr>
        <p:txBody>
          <a:bodyPr wrap="none" lIns="0" rIns="0" rtlCol="0" anchor="ctr">
            <a:noAutofit/>
          </a:bodyPr>
          <a:lstStyle/>
          <a:p>
            <a:pPr algn="r"/>
            <a:fld id="{6A80920A-E64B-3542-A76A-8E6A3F6E04A6}" type="slidenum">
              <a:rPr lang="en-US" sz="1000" smtClean="0">
                <a:solidFill>
                  <a:schemeClr val="tx1"/>
                </a:solidFill>
                <a:latin typeface="Mark for HCA" panose="020B0606020201010104" pitchFamily="34" charset="0"/>
                <a:cs typeface="Mark for HCA" panose="020B0606020201010104" pitchFamily="34" charset="0"/>
              </a:rPr>
              <a:pPr algn="r"/>
              <a:t>‹#›</a:t>
            </a:fld>
            <a:r>
              <a:rPr lang="en-US" sz="1200" dirty="0">
                <a:solidFill>
                  <a:schemeClr val="tx1"/>
                </a:solidFill>
                <a:latin typeface="Mark for HCA" panose="020B0606020201010104" pitchFamily="34" charset="0"/>
                <a:cs typeface="Mark for HCA" panose="020B0606020201010104" pitchFamily="34" charset="0"/>
              </a:rPr>
              <a:t> </a:t>
            </a:r>
          </a:p>
        </p:txBody>
      </p:sp>
      <p:sp>
        <p:nvSpPr>
          <p:cNvPr id="2" name="TextBox 1">
            <a:extLst>
              <a:ext uri="{FF2B5EF4-FFF2-40B4-BE49-F238E27FC236}">
                <a16:creationId xmlns:a16="http://schemas.microsoft.com/office/drawing/2014/main" id="{0F11E809-0CD9-9947-9F5D-D03E204E94D1}"/>
              </a:ext>
            </a:extLst>
          </p:cNvPr>
          <p:cNvSpPr txBox="1"/>
          <p:nvPr userDrawn="1"/>
        </p:nvSpPr>
        <p:spPr>
          <a:xfrm>
            <a:off x="239486" y="6193971"/>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F9A706-2122-F84B-9B31-A0C582937221}"/>
              </a:ext>
            </a:extLst>
          </p:cNvPr>
          <p:cNvSpPr txBox="1"/>
          <p:nvPr userDrawn="1"/>
        </p:nvSpPr>
        <p:spPr>
          <a:xfrm>
            <a:off x="97654" y="6090082"/>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14"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3" name="Picture 12">
            <a:extLst>
              <a:ext uri="{FF2B5EF4-FFF2-40B4-BE49-F238E27FC236}">
                <a16:creationId xmlns:a16="http://schemas.microsoft.com/office/drawing/2014/main" id="{8D8994EB-7BFF-1F4E-BA78-8E76AB39CBF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31564356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704" r:id="rId4"/>
    <p:sldLayoutId id="2147483716" r:id="rId5"/>
    <p:sldLayoutId id="2147483705" r:id="rId6"/>
    <p:sldLayoutId id="2147483684" r:id="rId7"/>
    <p:sldLayoutId id="2147483685" r:id="rId8"/>
    <p:sldLayoutId id="2147483722" r:id="rId9"/>
    <p:sldLayoutId id="2147483723" r:id="rId10"/>
    <p:sldLayoutId id="2147483687" r:id="rId11"/>
    <p:sldLayoutId id="2147483688" r:id="rId12"/>
    <p:sldLayoutId id="2147483689" r:id="rId13"/>
    <p:sldLayoutId id="2147483690" r:id="rId14"/>
    <p:sldLayoutId id="2147483691" r:id="rId15"/>
    <p:sldLayoutId id="2147483692" r:id="rId16"/>
    <p:sldLayoutId id="2147483693" r:id="rId17"/>
  </p:sldLayoutIdLst>
  <p:hf sldNum="0" hdr="0" ftr="0" dt="0"/>
  <p:txStyles>
    <p:titleStyle>
      <a:lvl1pPr marL="0" marR="0" indent="0" algn="l" defTabSz="609555" rtl="0" eaLnBrk="1" fontAlgn="auto" latinLnBrk="0" hangingPunct="1">
        <a:lnSpc>
          <a:spcPct val="100000"/>
        </a:lnSpc>
        <a:spcBef>
          <a:spcPct val="0"/>
        </a:spcBef>
        <a:spcAft>
          <a:spcPts val="0"/>
        </a:spcAft>
        <a:buClrTx/>
        <a:buSzTx/>
        <a:buFontTx/>
        <a:buNone/>
        <a:tabLst/>
        <a:defRPr sz="3600" b="1" kern="1200">
          <a:solidFill>
            <a:schemeClr val="tx2"/>
          </a:solidFill>
          <a:latin typeface="Mark for HCA" panose="020B0606020201010104" pitchFamily="34" charset="0"/>
          <a:ea typeface="+mj-ea"/>
          <a:cs typeface="Mark for HCA" panose="020B0606020201010104" pitchFamily="34" charset="0"/>
        </a:defRPr>
      </a:lvl1pPr>
    </p:titleStyle>
    <p:bodyStyle>
      <a:lvl1pPr marL="311127" indent="-311127" algn="l" defTabSz="609555" rtl="0" eaLnBrk="1" latinLnBrk="0" hangingPunct="1">
        <a:lnSpc>
          <a:spcPct val="110000"/>
        </a:lnSpc>
        <a:spcBef>
          <a:spcPts val="0"/>
        </a:spcBef>
        <a:spcAft>
          <a:spcPts val="800"/>
        </a:spcAft>
        <a:buClr>
          <a:srgbClr val="E05928"/>
        </a:buClr>
        <a:buFont typeface="Arial" panose="020B0604020202020204" pitchFamily="34" charset="0"/>
        <a:buChar char="•"/>
        <a:tabLst/>
        <a:defRPr sz="2400" b="0" kern="1200">
          <a:solidFill>
            <a:schemeClr val="tx1"/>
          </a:solidFill>
          <a:latin typeface="Mark for HCA" panose="020B0606020201010104" pitchFamily="34" charset="0"/>
          <a:ea typeface="+mn-ea"/>
          <a:cs typeface="Mark for HCA" panose="020B0606020201010104" pitchFamily="34" charset="0"/>
        </a:defRPr>
      </a:lvl1pPr>
      <a:lvl2pPr marL="541826" indent="-234933" algn="l" defTabSz="609555" rtl="0" eaLnBrk="1" latinLnBrk="0" hangingPunct="1">
        <a:lnSpc>
          <a:spcPct val="110000"/>
        </a:lnSpc>
        <a:spcBef>
          <a:spcPts val="0"/>
        </a:spcBef>
        <a:spcAft>
          <a:spcPts val="800"/>
        </a:spcAft>
        <a:buClr>
          <a:srgbClr val="E05928"/>
        </a:buClr>
        <a:buFont typeface="Courier New" panose="02070309020205020404" pitchFamily="49" charset="0"/>
        <a:buChar char="o"/>
        <a:tabLst/>
        <a:defRPr sz="1800" kern="1200">
          <a:solidFill>
            <a:schemeClr val="tx1"/>
          </a:solidFill>
          <a:latin typeface="Mark for HCA" panose="020B0606020201010104" pitchFamily="34" charset="0"/>
          <a:ea typeface="+mn-ea"/>
          <a:cs typeface="Mark for HCA" panose="020B0606020201010104" pitchFamily="34" charset="0"/>
        </a:defRPr>
      </a:lvl2pPr>
      <a:lvl3pPr marL="766177" indent="-224350" algn="l" defTabSz="609555" rtl="0" eaLnBrk="1" latinLnBrk="0" hangingPunct="1">
        <a:lnSpc>
          <a:spcPct val="100000"/>
        </a:lnSpc>
        <a:spcBef>
          <a:spcPts val="0"/>
        </a:spcBef>
        <a:spcAft>
          <a:spcPts val="800"/>
        </a:spcAft>
        <a:buClr>
          <a:srgbClr val="E05928"/>
        </a:buClr>
        <a:buFont typeface="Wingdings" pitchFamily="2" charset="2"/>
        <a:buChar char="§"/>
        <a:tabLst/>
        <a:defRPr sz="1600" kern="1200">
          <a:solidFill>
            <a:schemeClr val="tx1"/>
          </a:solidFill>
          <a:latin typeface="Mark for HCA" panose="020B0606020201010104" pitchFamily="34" charset="0"/>
          <a:ea typeface="+mn-ea"/>
          <a:cs typeface="Mark for HCA" panose="020B0606020201010104" pitchFamily="34" charset="0"/>
        </a:defRPr>
      </a:lvl3pPr>
      <a:lvl4pPr marL="998994" indent="-232817" algn="l" defTabSz="609555" rtl="0" eaLnBrk="1" latinLnBrk="0" hangingPunct="1">
        <a:lnSpc>
          <a:spcPct val="100000"/>
        </a:lnSpc>
        <a:spcBef>
          <a:spcPts val="0"/>
        </a:spcBef>
        <a:spcAft>
          <a:spcPts val="800"/>
        </a:spcAft>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4pPr>
      <a:lvl5pPr marL="1227575" indent="-226468" algn="l" defTabSz="609555" rtl="0" eaLnBrk="1" latinLnBrk="0" hangingPunct="1">
        <a:spcBef>
          <a:spcPct val="20000"/>
        </a:spcBef>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2" userDrawn="1">
          <p15:clr>
            <a:srgbClr val="F26B43"/>
          </p15:clr>
        </p15:guide>
        <p15:guide id="3" pos="288" userDrawn="1">
          <p15:clr>
            <a:srgbClr val="F26B43"/>
          </p15:clr>
        </p15:guide>
        <p15:guide id="4" pos="5472" userDrawn="1">
          <p15:clr>
            <a:srgbClr val="F26B43"/>
          </p15:clr>
        </p15:guide>
        <p15:guide id="6" orient="horz" pos="192" userDrawn="1">
          <p15:clr>
            <a:srgbClr val="F26B43"/>
          </p15:clr>
        </p15:guide>
        <p15:guide id="7" pos="2880" userDrawn="1">
          <p15:clr>
            <a:srgbClr val="A4A3A4"/>
          </p15:clr>
        </p15:guide>
        <p15:guide id="8" orient="horz" pos="2160" userDrawn="1">
          <p15:clr>
            <a:srgbClr val="A4A3A4"/>
          </p15:clr>
        </p15:guide>
        <p15:guide id="9" orient="horz" pos="376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457200" y="331159"/>
            <a:ext cx="8229600" cy="1082439"/>
          </a:xfrm>
          <a:prstGeom prst="rect">
            <a:avLst/>
          </a:prstGeom>
        </p:spPr>
        <p:txBody>
          <a:bodyPr vert="horz" wrap="square" lIns="0" tIns="0" rIns="0" bIns="0" rtlCol="0" anchor="ctr">
            <a:normAutofit/>
          </a:bodyPr>
          <a:lstStyle/>
          <a:p>
            <a:r>
              <a:rPr lang="en-US" dirty="0"/>
              <a:t>Title</a:t>
            </a:r>
          </a:p>
        </p:txBody>
      </p:sp>
      <p:sp>
        <p:nvSpPr>
          <p:cNvPr id="29" name="Text Placeholder 17">
            <a:extLst>
              <a:ext uri="{FF2B5EF4-FFF2-40B4-BE49-F238E27FC236}">
                <a16:creationId xmlns:a16="http://schemas.microsoft.com/office/drawing/2014/main" id="{BB96B3E7-BF76-D447-A48D-07898C3D7FEF}"/>
              </a:ext>
            </a:extLst>
          </p:cNvPr>
          <p:cNvSpPr>
            <a:spLocks noGrp="1"/>
          </p:cNvSpPr>
          <p:nvPr>
            <p:ph type="body" idx="1"/>
          </p:nvPr>
        </p:nvSpPr>
        <p:spPr>
          <a:xfrm>
            <a:off x="457200" y="1658301"/>
            <a:ext cx="7886700" cy="432340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F80965F1-6FE7-F54C-8055-5286955BDB0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dirty="0"/>
              <a:t>Quality ED Provider Stroke Program Orientation</a:t>
            </a:r>
          </a:p>
        </p:txBody>
      </p:sp>
      <p:cxnSp>
        <p:nvCxnSpPr>
          <p:cNvPr id="11" name="Straight Connector 10">
            <a:extLst>
              <a:ext uri="{FF2B5EF4-FFF2-40B4-BE49-F238E27FC236}">
                <a16:creationId xmlns:a16="http://schemas.microsoft.com/office/drawing/2014/main" id="{50F5AE40-A680-FD4D-9AE8-82DB5C69E1E6}"/>
              </a:ext>
            </a:extLst>
          </p:cNvPr>
          <p:cNvCxnSpPr/>
          <p:nvPr/>
        </p:nvCxnSpPr>
        <p:spPr>
          <a:xfrm>
            <a:off x="663497" y="6335649"/>
            <a:ext cx="0" cy="16355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69920" y="6295496"/>
            <a:ext cx="246888" cy="243840"/>
          </a:xfrm>
          <a:prstGeom prst="rect">
            <a:avLst/>
          </a:prstGeom>
          <a:noFill/>
        </p:spPr>
        <p:txBody>
          <a:bodyPr wrap="none" lIns="0" rIns="0" rtlCol="0" anchor="ctr">
            <a:noAutofit/>
          </a:bodyPr>
          <a:lstStyle/>
          <a:p>
            <a:pPr algn="r"/>
            <a:fld id="{6A80920A-E64B-3542-A76A-8E6A3F6E04A6}" type="slidenum">
              <a:rPr lang="en-US" sz="1050" smtClean="0">
                <a:solidFill>
                  <a:schemeClr val="tx1"/>
                </a:solidFill>
                <a:latin typeface="Mark for HCA" panose="020B0606020201010104" pitchFamily="34" charset="0"/>
                <a:cs typeface="Mark for HCA" panose="020B0606020201010104" pitchFamily="34" charset="0"/>
              </a:rPr>
              <a:pPr algn="r"/>
              <a:t>‹#›</a:t>
            </a:fld>
            <a:r>
              <a:rPr lang="en-US" sz="1200" dirty="0">
                <a:solidFill>
                  <a:schemeClr val="tx1"/>
                </a:solidFill>
                <a:latin typeface="Mark for HCA" panose="020B0606020201010104" pitchFamily="34" charset="0"/>
                <a:cs typeface="Mark for HCA" panose="020B0606020201010104" pitchFamily="34" charset="0"/>
              </a:rPr>
              <a:t> </a:t>
            </a:r>
          </a:p>
        </p:txBody>
      </p:sp>
      <p:sp>
        <p:nvSpPr>
          <p:cNvPr id="2" name="TextBox 1">
            <a:extLst>
              <a:ext uri="{FF2B5EF4-FFF2-40B4-BE49-F238E27FC236}">
                <a16:creationId xmlns:a16="http://schemas.microsoft.com/office/drawing/2014/main" id="{0F11E809-0CD9-9947-9F5D-D03E204E94D1}"/>
              </a:ext>
            </a:extLst>
          </p:cNvPr>
          <p:cNvSpPr txBox="1"/>
          <p:nvPr userDrawn="1"/>
        </p:nvSpPr>
        <p:spPr>
          <a:xfrm>
            <a:off x="239486" y="6193971"/>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F9A706-2122-F84B-9B31-A0C582937221}"/>
              </a:ext>
            </a:extLst>
          </p:cNvPr>
          <p:cNvSpPr txBox="1"/>
          <p:nvPr userDrawn="1"/>
        </p:nvSpPr>
        <p:spPr>
          <a:xfrm>
            <a:off x="97654" y="6090082"/>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14"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3" name="Picture 12">
            <a:extLst>
              <a:ext uri="{FF2B5EF4-FFF2-40B4-BE49-F238E27FC236}">
                <a16:creationId xmlns:a16="http://schemas.microsoft.com/office/drawing/2014/main" id="{8D8994EB-7BFF-1F4E-BA78-8E76AB39CBF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20198482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dt="0"/>
  <p:txStyles>
    <p:titleStyle>
      <a:lvl1pPr marL="0" marR="0" indent="0" algn="l" defTabSz="609555" rtl="0" eaLnBrk="1" fontAlgn="auto" latinLnBrk="0" hangingPunct="1">
        <a:lnSpc>
          <a:spcPct val="100000"/>
        </a:lnSpc>
        <a:spcBef>
          <a:spcPct val="0"/>
        </a:spcBef>
        <a:spcAft>
          <a:spcPts val="0"/>
        </a:spcAft>
        <a:buClrTx/>
        <a:buSzTx/>
        <a:buFontTx/>
        <a:buNone/>
        <a:tabLst/>
        <a:defRPr sz="3600" b="1" kern="1200">
          <a:solidFill>
            <a:schemeClr val="tx2"/>
          </a:solidFill>
          <a:latin typeface="Mark for HCA" panose="020B0606020201010104" pitchFamily="34" charset="0"/>
          <a:ea typeface="+mj-ea"/>
          <a:cs typeface="Mark for HCA" panose="020B0606020201010104" pitchFamily="34" charset="0"/>
        </a:defRPr>
      </a:lvl1pPr>
    </p:titleStyle>
    <p:bodyStyle>
      <a:lvl1pPr marL="311127" indent="-311127" algn="l" defTabSz="609555" rtl="0" eaLnBrk="1" latinLnBrk="0" hangingPunct="1">
        <a:lnSpc>
          <a:spcPct val="110000"/>
        </a:lnSpc>
        <a:spcBef>
          <a:spcPts val="0"/>
        </a:spcBef>
        <a:spcAft>
          <a:spcPts val="800"/>
        </a:spcAft>
        <a:buClr>
          <a:srgbClr val="E05928"/>
        </a:buClr>
        <a:buFont typeface="Arial" panose="020B0604020202020204" pitchFamily="34" charset="0"/>
        <a:buChar char="•"/>
        <a:tabLst/>
        <a:defRPr sz="2400" b="0" kern="1200">
          <a:solidFill>
            <a:schemeClr val="tx1"/>
          </a:solidFill>
          <a:latin typeface="Mark for HCA" panose="020B0606020201010104" pitchFamily="34" charset="0"/>
          <a:ea typeface="+mn-ea"/>
          <a:cs typeface="Mark for HCA" panose="020B0606020201010104" pitchFamily="34" charset="0"/>
        </a:defRPr>
      </a:lvl1pPr>
      <a:lvl2pPr marL="541826" indent="-234933" algn="l" defTabSz="609555" rtl="0" eaLnBrk="1" latinLnBrk="0" hangingPunct="1">
        <a:lnSpc>
          <a:spcPct val="110000"/>
        </a:lnSpc>
        <a:spcBef>
          <a:spcPts val="0"/>
        </a:spcBef>
        <a:spcAft>
          <a:spcPts val="800"/>
        </a:spcAft>
        <a:buClr>
          <a:srgbClr val="E05928"/>
        </a:buClr>
        <a:buFont typeface="Courier New" panose="02070309020205020404" pitchFamily="49" charset="0"/>
        <a:buChar char="o"/>
        <a:tabLst/>
        <a:defRPr sz="1800" kern="1200">
          <a:solidFill>
            <a:schemeClr val="tx1"/>
          </a:solidFill>
          <a:latin typeface="Mark for HCA" panose="020B0606020201010104" pitchFamily="34" charset="0"/>
          <a:ea typeface="+mn-ea"/>
          <a:cs typeface="Mark for HCA" panose="020B0606020201010104" pitchFamily="34" charset="0"/>
        </a:defRPr>
      </a:lvl2pPr>
      <a:lvl3pPr marL="766177" indent="-224350" algn="l" defTabSz="609555" rtl="0" eaLnBrk="1" latinLnBrk="0" hangingPunct="1">
        <a:lnSpc>
          <a:spcPct val="100000"/>
        </a:lnSpc>
        <a:spcBef>
          <a:spcPts val="0"/>
        </a:spcBef>
        <a:spcAft>
          <a:spcPts val="800"/>
        </a:spcAft>
        <a:buClr>
          <a:srgbClr val="E05928"/>
        </a:buClr>
        <a:buFont typeface="Wingdings" pitchFamily="2" charset="2"/>
        <a:buChar char="§"/>
        <a:tabLst/>
        <a:defRPr sz="1600" kern="1200">
          <a:solidFill>
            <a:schemeClr val="tx1"/>
          </a:solidFill>
          <a:latin typeface="Mark for HCA" panose="020B0606020201010104" pitchFamily="34" charset="0"/>
          <a:ea typeface="+mn-ea"/>
          <a:cs typeface="Mark for HCA" panose="020B0606020201010104" pitchFamily="34" charset="0"/>
        </a:defRPr>
      </a:lvl3pPr>
      <a:lvl4pPr marL="998994" indent="-232817" algn="l" defTabSz="609555" rtl="0" eaLnBrk="1" latinLnBrk="0" hangingPunct="1">
        <a:lnSpc>
          <a:spcPct val="100000"/>
        </a:lnSpc>
        <a:spcBef>
          <a:spcPts val="0"/>
        </a:spcBef>
        <a:spcAft>
          <a:spcPts val="800"/>
        </a:spcAft>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4pPr>
      <a:lvl5pPr marL="1227575" indent="-226468" algn="l" defTabSz="609555" rtl="0" eaLnBrk="1" latinLnBrk="0" hangingPunct="1">
        <a:spcBef>
          <a:spcPct val="20000"/>
        </a:spcBef>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2">
          <p15:clr>
            <a:srgbClr val="F26B43"/>
          </p15:clr>
        </p15:guide>
        <p15:guide id="3" pos="288">
          <p15:clr>
            <a:srgbClr val="F26B43"/>
          </p15:clr>
        </p15:guide>
        <p15:guide id="4" pos="5472">
          <p15:clr>
            <a:srgbClr val="F26B43"/>
          </p15:clr>
        </p15:guide>
        <p15:guide id="6" orient="horz" pos="192">
          <p15:clr>
            <a:srgbClr val="F26B43"/>
          </p15:clr>
        </p15:guide>
        <p15:guide id="7" pos="2880">
          <p15:clr>
            <a:srgbClr val="A4A3A4"/>
          </p15:clr>
        </p15:guide>
        <p15:guide id="8" orient="horz" pos="2160">
          <p15:clr>
            <a:srgbClr val="A4A3A4"/>
          </p15:clr>
        </p15:guide>
        <p15:guide id="9" orient="horz" pos="37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457200" y="331157"/>
            <a:ext cx="82296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457200" y="1658297"/>
            <a:ext cx="78867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5289866" y="6243003"/>
            <a:ext cx="234876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938" indent="-7938" algn="l">
              <a:lnSpc>
                <a:spcPct val="110000"/>
              </a:lnSpc>
              <a:tabLst/>
            </a:pPr>
            <a:r>
              <a:rPr lang="en-US" sz="700" dirty="0">
                <a:solidFill>
                  <a:srgbClr val="898B8E"/>
                </a:solidFill>
                <a:latin typeface="+mn-lt"/>
                <a:cs typeface="Arial"/>
              </a:rPr>
              <a:t>CONFIDENTIAL – Contains proprietary information.</a:t>
            </a:r>
          </a:p>
          <a:p>
            <a:pPr marL="7938" indent="-7938" algn="l">
              <a:lnSpc>
                <a:spcPct val="110000"/>
              </a:lnSpc>
              <a:tabLst/>
            </a:pPr>
            <a:r>
              <a:rPr lang="en-US" sz="700" dirty="0">
                <a:solidFill>
                  <a:srgbClr val="898B8E"/>
                </a:solidFill>
                <a:latin typeface="+mn-lt"/>
                <a:cs typeface="Arial"/>
              </a:rPr>
              <a:t>Not intended for external distribution.</a:t>
            </a:r>
          </a:p>
        </p:txBody>
      </p:sp>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2497" y="6004851"/>
            <a:ext cx="1032597" cy="587745"/>
          </a:xfrm>
          <a:prstGeom prst="rect">
            <a:avLst/>
          </a:prstGeom>
        </p:spPr>
      </p:pic>
    </p:spTree>
    <p:extLst>
      <p:ext uri="{BB962C8B-B14F-4D97-AF65-F5344CB8AC3E}">
        <p14:creationId xmlns:p14="http://schemas.microsoft.com/office/powerpoint/2010/main" val="3244958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hf hdr="0" dt="0"/>
  <p:txStyles>
    <p:titleStyle>
      <a:lvl1pPr marL="0" marR="0" indent="0" algn="l" defTabSz="457162" rtl="0" eaLnBrk="1" fontAlgn="auto" latinLnBrk="0" hangingPunct="1">
        <a:lnSpc>
          <a:spcPct val="100000"/>
        </a:lnSpc>
        <a:spcBef>
          <a:spcPct val="0"/>
        </a:spcBef>
        <a:spcAft>
          <a:spcPts val="0"/>
        </a:spcAft>
        <a:buClrTx/>
        <a:buSzTx/>
        <a:buFontTx/>
        <a:buNone/>
        <a:tabLst/>
        <a:defRPr sz="2800" b="1" kern="1200">
          <a:solidFill>
            <a:schemeClr val="tx2"/>
          </a:solidFill>
          <a:latin typeface="Arial" panose="020B0604020202020204" pitchFamily="34" charset="0"/>
          <a:ea typeface="+mj-ea"/>
          <a:cs typeface="Arial" panose="020B0604020202020204" pitchFamily="34" charset="0"/>
        </a:defRPr>
      </a:lvl1pPr>
    </p:titleStyle>
    <p:bodyStyle>
      <a:lvl1pPr marL="233344" indent="-233344" algn="l" defTabSz="457162" rtl="0" eaLnBrk="1" latinLnBrk="0" hangingPunct="1">
        <a:lnSpc>
          <a:spcPct val="110000"/>
        </a:lnSpc>
        <a:spcBef>
          <a:spcPts val="0"/>
        </a:spcBef>
        <a:spcAft>
          <a:spcPts val="600"/>
        </a:spcAft>
        <a:buClr>
          <a:srgbClr val="E35929"/>
        </a:buClr>
        <a:buFont typeface="Arial" panose="020B0604020202020204" pitchFamily="34" charset="0"/>
        <a:buChar char="•"/>
        <a:tabLst/>
        <a:defRPr sz="1800" kern="1200">
          <a:solidFill>
            <a:srgbClr val="4E4540"/>
          </a:solidFill>
          <a:latin typeface="+mn-lt"/>
          <a:ea typeface="+mn-ea"/>
          <a:cs typeface="Arial" panose="020B0604020202020204" pitchFamily="34" charset="0"/>
        </a:defRPr>
      </a:lvl1pPr>
      <a:lvl2pPr marL="406366" indent="-176199" algn="l" defTabSz="457162" rtl="0" eaLnBrk="1" latinLnBrk="0" hangingPunct="1">
        <a:lnSpc>
          <a:spcPct val="110000"/>
        </a:lnSpc>
        <a:spcBef>
          <a:spcPts val="0"/>
        </a:spcBef>
        <a:spcAft>
          <a:spcPts val="600"/>
        </a:spcAft>
        <a:buClr>
          <a:srgbClr val="E35929"/>
        </a:buClr>
        <a:buFont typeface="Courier New" panose="02070309020205020404" pitchFamily="49" charset="0"/>
        <a:buChar char="o"/>
        <a:tabLst/>
        <a:defRPr sz="1350" kern="1200">
          <a:solidFill>
            <a:srgbClr val="4E4540"/>
          </a:solidFill>
          <a:latin typeface="+mn-lt"/>
          <a:ea typeface="+mn-ea"/>
          <a:cs typeface="Arial" panose="020B0604020202020204" pitchFamily="34" charset="0"/>
        </a:defRPr>
      </a:lvl2pPr>
      <a:lvl3pPr marL="574628" indent="-168262" algn="l" defTabSz="457162" rtl="0" eaLnBrk="1" latinLnBrk="0" hangingPunct="1">
        <a:lnSpc>
          <a:spcPct val="100000"/>
        </a:lnSpc>
        <a:spcBef>
          <a:spcPts val="0"/>
        </a:spcBef>
        <a:spcAft>
          <a:spcPts val="600"/>
        </a:spcAft>
        <a:buClr>
          <a:srgbClr val="E35929"/>
        </a:buClr>
        <a:buFont typeface="Wingdings" pitchFamily="2" charset="2"/>
        <a:buChar char="§"/>
        <a:tabLst/>
        <a:defRPr sz="1200" kern="1200">
          <a:solidFill>
            <a:srgbClr val="4E4540"/>
          </a:solidFill>
          <a:latin typeface="+mn-lt"/>
          <a:ea typeface="+mn-ea"/>
          <a:cs typeface="Arial" panose="020B0604020202020204" pitchFamily="34" charset="0"/>
        </a:defRPr>
      </a:lvl3pPr>
      <a:lvl4pPr marL="749238" indent="-174611" algn="l" defTabSz="457162" rtl="0" eaLnBrk="1" latinLnBrk="0" hangingPunct="1">
        <a:lnSpc>
          <a:spcPct val="100000"/>
        </a:lnSpc>
        <a:spcBef>
          <a:spcPts val="0"/>
        </a:spcBef>
        <a:spcAft>
          <a:spcPts val="600"/>
        </a:spcAft>
        <a:buClr>
          <a:srgbClr val="E35929"/>
        </a:buClr>
        <a:buFont typeface="Arial"/>
        <a:buChar char="–"/>
        <a:tabLst/>
        <a:defRPr sz="1050" kern="1200">
          <a:solidFill>
            <a:srgbClr val="4E4540"/>
          </a:solidFill>
          <a:latin typeface="+mn-lt"/>
          <a:ea typeface="+mn-ea"/>
          <a:cs typeface="Arial" panose="020B0604020202020204" pitchFamily="34" charset="0"/>
        </a:defRPr>
      </a:lvl4pPr>
      <a:lvl5pPr marL="919086" indent="-176199" algn="l" defTabSz="457162" rtl="0" eaLnBrk="1" latinLnBrk="0" hangingPunct="1">
        <a:spcBef>
          <a:spcPct val="20000"/>
        </a:spcBef>
        <a:buClr>
          <a:schemeClr val="accent2"/>
        </a:buClr>
        <a:buFont typeface="Arial"/>
        <a:buChar char="»"/>
        <a:tabLst/>
        <a:defRPr sz="1050" kern="1200">
          <a:solidFill>
            <a:schemeClr val="accent3"/>
          </a:solidFill>
          <a:latin typeface="+mn-lt"/>
          <a:ea typeface="+mn-ea"/>
          <a:cs typeface="+mn-cs"/>
        </a:defRPr>
      </a:lvl5pPr>
      <a:lvl6pPr marL="2514390"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2"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4"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76" indent="-228581" algn="l" defTabSz="4571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4" algn="l" defTabSz="457162" rtl="0" eaLnBrk="1" latinLnBrk="0" hangingPunct="1">
        <a:defRPr sz="1800" kern="1200">
          <a:solidFill>
            <a:schemeClr val="tx1"/>
          </a:solidFill>
          <a:latin typeface="+mn-lt"/>
          <a:ea typeface="+mn-ea"/>
          <a:cs typeface="+mn-cs"/>
        </a:defRPr>
      </a:lvl3pPr>
      <a:lvl4pPr marL="1371486" algn="l" defTabSz="457162" rtl="0" eaLnBrk="1" latinLnBrk="0" hangingPunct="1">
        <a:defRPr sz="1800" kern="1200">
          <a:solidFill>
            <a:schemeClr val="tx1"/>
          </a:solidFill>
          <a:latin typeface="+mn-lt"/>
          <a:ea typeface="+mn-ea"/>
          <a:cs typeface="+mn-cs"/>
        </a:defRPr>
      </a:lvl4pPr>
      <a:lvl5pPr marL="1828648" algn="l" defTabSz="457162" rtl="0" eaLnBrk="1" latinLnBrk="0" hangingPunct="1">
        <a:defRPr sz="1800" kern="1200">
          <a:solidFill>
            <a:schemeClr val="tx1"/>
          </a:solidFill>
          <a:latin typeface="+mn-lt"/>
          <a:ea typeface="+mn-ea"/>
          <a:cs typeface="+mn-cs"/>
        </a:defRPr>
      </a:lvl5pPr>
      <a:lvl6pPr marL="2285810" algn="l" defTabSz="457162" rtl="0" eaLnBrk="1" latinLnBrk="0" hangingPunct="1">
        <a:defRPr sz="1800" kern="1200">
          <a:solidFill>
            <a:schemeClr val="tx1"/>
          </a:solidFill>
          <a:latin typeface="+mn-lt"/>
          <a:ea typeface="+mn-ea"/>
          <a:cs typeface="+mn-cs"/>
        </a:defRPr>
      </a:lvl6pPr>
      <a:lvl7pPr marL="2742972" algn="l" defTabSz="457162" rtl="0" eaLnBrk="1" latinLnBrk="0" hangingPunct="1">
        <a:defRPr sz="1800" kern="1200">
          <a:solidFill>
            <a:schemeClr val="tx1"/>
          </a:solidFill>
          <a:latin typeface="+mn-lt"/>
          <a:ea typeface="+mn-ea"/>
          <a:cs typeface="+mn-cs"/>
        </a:defRPr>
      </a:lvl7pPr>
      <a:lvl8pPr marL="3200133" algn="l" defTabSz="457162" rtl="0" eaLnBrk="1" latinLnBrk="0" hangingPunct="1">
        <a:defRPr sz="1800" kern="1200">
          <a:solidFill>
            <a:schemeClr val="tx1"/>
          </a:solidFill>
          <a:latin typeface="+mn-lt"/>
          <a:ea typeface="+mn-ea"/>
          <a:cs typeface="+mn-cs"/>
        </a:defRPr>
      </a:lvl8pPr>
      <a:lvl9pPr marL="3657296" algn="l" defTabSz="4571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457200" y="331159"/>
            <a:ext cx="8229600" cy="1082439"/>
          </a:xfrm>
          <a:prstGeom prst="rect">
            <a:avLst/>
          </a:prstGeom>
        </p:spPr>
        <p:txBody>
          <a:bodyPr vert="horz" wrap="square" lIns="0" tIns="0" rIns="0" bIns="0" rtlCol="0" anchor="ctr">
            <a:normAutofit/>
          </a:bodyPr>
          <a:lstStyle/>
          <a:p>
            <a:r>
              <a:rPr lang="en-US" dirty="0"/>
              <a:t>Title</a:t>
            </a:r>
          </a:p>
        </p:txBody>
      </p:sp>
      <p:sp>
        <p:nvSpPr>
          <p:cNvPr id="29" name="Text Placeholder 17">
            <a:extLst>
              <a:ext uri="{FF2B5EF4-FFF2-40B4-BE49-F238E27FC236}">
                <a16:creationId xmlns:a16="http://schemas.microsoft.com/office/drawing/2014/main" id="{BB96B3E7-BF76-D447-A48D-07898C3D7FEF}"/>
              </a:ext>
            </a:extLst>
          </p:cNvPr>
          <p:cNvSpPr>
            <a:spLocks noGrp="1"/>
          </p:cNvSpPr>
          <p:nvPr>
            <p:ph type="body" idx="1"/>
          </p:nvPr>
        </p:nvSpPr>
        <p:spPr>
          <a:xfrm>
            <a:off x="457200" y="1658301"/>
            <a:ext cx="7886700" cy="432340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F80965F1-6FE7-F54C-8055-5286955BDB02}"/>
              </a:ext>
            </a:extLst>
          </p:cNvPr>
          <p:cNvSpPr>
            <a:spLocks noGrp="1"/>
          </p:cNvSpPr>
          <p:nvPr>
            <p:ph type="ftr" sz="quarter" idx="3"/>
          </p:nvPr>
        </p:nvSpPr>
        <p:spPr>
          <a:xfrm>
            <a:off x="739881" y="6307131"/>
            <a:ext cx="3390418" cy="243840"/>
          </a:xfrm>
          <a:prstGeom prst="rect">
            <a:avLst/>
          </a:prstGeom>
        </p:spPr>
        <p:txBody>
          <a:bodyPr wrap="none" lIns="0" anchor="ctr"/>
          <a:lstStyle>
            <a:lvl1pPr>
              <a:defRPr sz="1050">
                <a:solidFill>
                  <a:schemeClr val="tx1"/>
                </a:solidFill>
                <a:latin typeface="Mark for HCA" panose="020B0606020201010104" pitchFamily="34" charset="0"/>
                <a:cs typeface="Mark for HCA" panose="020B0606020201010104" pitchFamily="34" charset="0"/>
              </a:defRPr>
            </a:lvl1pPr>
          </a:lstStyle>
          <a:p>
            <a:r>
              <a:rPr lang="en-US"/>
              <a:t>ED Nurse Stroke Program Orientation</a:t>
            </a:r>
            <a:endParaRPr lang="en-US" dirty="0"/>
          </a:p>
        </p:txBody>
      </p:sp>
      <p:cxnSp>
        <p:nvCxnSpPr>
          <p:cNvPr id="11" name="Straight Connector 10">
            <a:extLst>
              <a:ext uri="{FF2B5EF4-FFF2-40B4-BE49-F238E27FC236}">
                <a16:creationId xmlns:a16="http://schemas.microsoft.com/office/drawing/2014/main" id="{50F5AE40-A680-FD4D-9AE8-82DB5C69E1E6}"/>
              </a:ext>
            </a:extLst>
          </p:cNvPr>
          <p:cNvCxnSpPr/>
          <p:nvPr/>
        </p:nvCxnSpPr>
        <p:spPr>
          <a:xfrm>
            <a:off x="663497" y="6335649"/>
            <a:ext cx="0" cy="16355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69920" y="6295496"/>
            <a:ext cx="246888" cy="243840"/>
          </a:xfrm>
          <a:prstGeom prst="rect">
            <a:avLst/>
          </a:prstGeom>
          <a:noFill/>
        </p:spPr>
        <p:txBody>
          <a:bodyPr wrap="none" lIns="0" rIns="0" rtlCol="0" anchor="ctr">
            <a:noAutofit/>
          </a:bodyPr>
          <a:lstStyle/>
          <a:p>
            <a:pPr algn="r"/>
            <a:fld id="{6A80920A-E64B-3542-A76A-8E6A3F6E04A6}" type="slidenum">
              <a:rPr lang="en-US" sz="1050" smtClean="0">
                <a:solidFill>
                  <a:schemeClr val="tx1"/>
                </a:solidFill>
                <a:latin typeface="Mark for HCA" panose="020B0606020201010104" pitchFamily="34" charset="0"/>
                <a:cs typeface="Mark for HCA" panose="020B0606020201010104" pitchFamily="34" charset="0"/>
              </a:rPr>
              <a:pPr algn="r"/>
              <a:t>‹#›</a:t>
            </a:fld>
            <a:r>
              <a:rPr lang="en-US" sz="1200" dirty="0">
                <a:solidFill>
                  <a:schemeClr val="tx1"/>
                </a:solidFill>
                <a:latin typeface="Mark for HCA" panose="020B0606020201010104" pitchFamily="34" charset="0"/>
                <a:cs typeface="Mark for HCA" panose="020B0606020201010104" pitchFamily="34" charset="0"/>
              </a:rPr>
              <a:t> </a:t>
            </a:r>
          </a:p>
        </p:txBody>
      </p:sp>
      <p:sp>
        <p:nvSpPr>
          <p:cNvPr id="2" name="TextBox 1">
            <a:extLst>
              <a:ext uri="{FF2B5EF4-FFF2-40B4-BE49-F238E27FC236}">
                <a16:creationId xmlns:a16="http://schemas.microsoft.com/office/drawing/2014/main" id="{0F11E809-0CD9-9947-9F5D-D03E204E94D1}"/>
              </a:ext>
            </a:extLst>
          </p:cNvPr>
          <p:cNvSpPr txBox="1"/>
          <p:nvPr userDrawn="1"/>
        </p:nvSpPr>
        <p:spPr>
          <a:xfrm>
            <a:off x="239486" y="6193971"/>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F9A706-2122-F84B-9B31-A0C582937221}"/>
              </a:ext>
            </a:extLst>
          </p:cNvPr>
          <p:cNvSpPr txBox="1"/>
          <p:nvPr userDrawn="1"/>
        </p:nvSpPr>
        <p:spPr>
          <a:xfrm>
            <a:off x="97654" y="6090082"/>
            <a:ext cx="0" cy="0"/>
          </a:xfrm>
          <a:prstGeom prst="rect">
            <a:avLst/>
          </a:prstGeom>
        </p:spPr>
        <p:txBody>
          <a:bodyPr vert="horz" wrap="none" lIns="91440" tIns="45720" rIns="91440" bIns="45720" rtlCol="0">
            <a:noAutofit/>
          </a:bodyPr>
          <a:lstStyle/>
          <a:p>
            <a:pPr marL="0" indent="0" algn="l">
              <a:spcBef>
                <a:spcPts val="0"/>
              </a:spcBef>
              <a:buFont typeface="Arial"/>
              <a:buNone/>
            </a:pPr>
            <a:endParaRPr lang="en-US" sz="2400" b="1" dirty="0">
              <a:solidFill>
                <a:srgbClr val="001641"/>
              </a:solidFill>
              <a:latin typeface="Arial" panose="020B0604020202020204" pitchFamily="34" charset="0"/>
              <a:cs typeface="Arial" panose="020B0604020202020204" pitchFamily="34" charset="0"/>
            </a:endParaRPr>
          </a:p>
        </p:txBody>
      </p:sp>
      <p:sp>
        <p:nvSpPr>
          <p:cNvPr id="14" name="Footer Placeholder 3">
            <a:extLst>
              <a:ext uri="{FF2B5EF4-FFF2-40B4-BE49-F238E27FC236}">
                <a16:creationId xmlns:a16="http://schemas.microsoft.com/office/drawing/2014/main" id="{3FFC0F77-7D73-7E4E-B589-5BEEB9986041}"/>
              </a:ext>
            </a:extLst>
          </p:cNvPr>
          <p:cNvSpPr txBox="1">
            <a:spLocks/>
          </p:cNvSpPr>
          <p:nvPr userDrawn="1"/>
        </p:nvSpPr>
        <p:spPr>
          <a:xfrm>
            <a:off x="4400551" y="6262881"/>
            <a:ext cx="3065612" cy="332340"/>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4" indent="-10584" algn="l">
              <a:lnSpc>
                <a:spcPct val="110000"/>
              </a:lnSpc>
              <a:tabLst/>
            </a:pPr>
            <a:r>
              <a:rPr lang="en-US" sz="800" dirty="0">
                <a:solidFill>
                  <a:schemeClr val="tx1"/>
                </a:solidFill>
                <a:latin typeface="+mn-lt"/>
                <a:cs typeface="Arial"/>
              </a:rPr>
              <a:t>CONFIDENTIAL – Contains proprietary information. </a:t>
            </a:r>
            <a:br>
              <a:rPr lang="en-US" sz="800" dirty="0">
                <a:solidFill>
                  <a:schemeClr val="tx1"/>
                </a:solidFill>
                <a:latin typeface="+mn-lt"/>
                <a:cs typeface="Arial"/>
              </a:rPr>
            </a:br>
            <a:r>
              <a:rPr lang="en-US" sz="800" dirty="0">
                <a:solidFill>
                  <a:schemeClr val="tx1"/>
                </a:solidFill>
                <a:latin typeface="+mn-lt"/>
                <a:cs typeface="Arial"/>
              </a:rPr>
              <a:t>Not intended for external distribution.</a:t>
            </a:r>
          </a:p>
        </p:txBody>
      </p:sp>
      <p:pic>
        <p:nvPicPr>
          <p:cNvPr id="13" name="Picture 12">
            <a:extLst>
              <a:ext uri="{FF2B5EF4-FFF2-40B4-BE49-F238E27FC236}">
                <a16:creationId xmlns:a16="http://schemas.microsoft.com/office/drawing/2014/main" id="{8D8994EB-7BFF-1F4E-BA78-8E76AB39CBF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206334" y="6190853"/>
            <a:ext cx="1480468" cy="326077"/>
          </a:xfrm>
          <a:prstGeom prst="rect">
            <a:avLst/>
          </a:prstGeom>
        </p:spPr>
      </p:pic>
    </p:spTree>
    <p:extLst>
      <p:ext uri="{BB962C8B-B14F-4D97-AF65-F5344CB8AC3E}">
        <p14:creationId xmlns:p14="http://schemas.microsoft.com/office/powerpoint/2010/main" val="208438949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hf sldNum="0" hdr="0" dt="0"/>
  <p:txStyles>
    <p:titleStyle>
      <a:lvl1pPr marL="0" marR="0" indent="0" algn="l" defTabSz="609555" rtl="0" eaLnBrk="1" fontAlgn="auto" latinLnBrk="0" hangingPunct="1">
        <a:lnSpc>
          <a:spcPct val="100000"/>
        </a:lnSpc>
        <a:spcBef>
          <a:spcPct val="0"/>
        </a:spcBef>
        <a:spcAft>
          <a:spcPts val="0"/>
        </a:spcAft>
        <a:buClrTx/>
        <a:buSzTx/>
        <a:buFontTx/>
        <a:buNone/>
        <a:tabLst/>
        <a:defRPr sz="3600" b="1" kern="1200">
          <a:solidFill>
            <a:schemeClr val="tx2"/>
          </a:solidFill>
          <a:latin typeface="Mark for HCA" panose="020B0606020201010104" pitchFamily="34" charset="0"/>
          <a:ea typeface="+mj-ea"/>
          <a:cs typeface="Mark for HCA" panose="020B0606020201010104" pitchFamily="34" charset="0"/>
        </a:defRPr>
      </a:lvl1pPr>
    </p:titleStyle>
    <p:bodyStyle>
      <a:lvl1pPr marL="311127" indent="-311127" algn="l" defTabSz="609555" rtl="0" eaLnBrk="1" latinLnBrk="0" hangingPunct="1">
        <a:lnSpc>
          <a:spcPct val="110000"/>
        </a:lnSpc>
        <a:spcBef>
          <a:spcPts val="0"/>
        </a:spcBef>
        <a:spcAft>
          <a:spcPts val="800"/>
        </a:spcAft>
        <a:buClr>
          <a:srgbClr val="E05928"/>
        </a:buClr>
        <a:buFont typeface="Arial" panose="020B0604020202020204" pitchFamily="34" charset="0"/>
        <a:buChar char="•"/>
        <a:tabLst/>
        <a:defRPr sz="2400" b="0" kern="1200">
          <a:solidFill>
            <a:schemeClr val="tx1"/>
          </a:solidFill>
          <a:latin typeface="Mark for HCA" panose="020B0606020201010104" pitchFamily="34" charset="0"/>
          <a:ea typeface="+mn-ea"/>
          <a:cs typeface="Mark for HCA" panose="020B0606020201010104" pitchFamily="34" charset="0"/>
        </a:defRPr>
      </a:lvl1pPr>
      <a:lvl2pPr marL="541826" indent="-234933" algn="l" defTabSz="609555" rtl="0" eaLnBrk="1" latinLnBrk="0" hangingPunct="1">
        <a:lnSpc>
          <a:spcPct val="110000"/>
        </a:lnSpc>
        <a:spcBef>
          <a:spcPts val="0"/>
        </a:spcBef>
        <a:spcAft>
          <a:spcPts val="800"/>
        </a:spcAft>
        <a:buClr>
          <a:srgbClr val="E05928"/>
        </a:buClr>
        <a:buFont typeface="Courier New" panose="02070309020205020404" pitchFamily="49" charset="0"/>
        <a:buChar char="o"/>
        <a:tabLst/>
        <a:defRPr sz="1800" kern="1200">
          <a:solidFill>
            <a:schemeClr val="tx1"/>
          </a:solidFill>
          <a:latin typeface="Mark for HCA" panose="020B0606020201010104" pitchFamily="34" charset="0"/>
          <a:ea typeface="+mn-ea"/>
          <a:cs typeface="Mark for HCA" panose="020B0606020201010104" pitchFamily="34" charset="0"/>
        </a:defRPr>
      </a:lvl2pPr>
      <a:lvl3pPr marL="766177" indent="-224350" algn="l" defTabSz="609555" rtl="0" eaLnBrk="1" latinLnBrk="0" hangingPunct="1">
        <a:lnSpc>
          <a:spcPct val="100000"/>
        </a:lnSpc>
        <a:spcBef>
          <a:spcPts val="0"/>
        </a:spcBef>
        <a:spcAft>
          <a:spcPts val="800"/>
        </a:spcAft>
        <a:buClr>
          <a:srgbClr val="E05928"/>
        </a:buClr>
        <a:buFont typeface="Wingdings" pitchFamily="2" charset="2"/>
        <a:buChar char="§"/>
        <a:tabLst/>
        <a:defRPr sz="1600" kern="1200">
          <a:solidFill>
            <a:schemeClr val="tx1"/>
          </a:solidFill>
          <a:latin typeface="Mark for HCA" panose="020B0606020201010104" pitchFamily="34" charset="0"/>
          <a:ea typeface="+mn-ea"/>
          <a:cs typeface="Mark for HCA" panose="020B0606020201010104" pitchFamily="34" charset="0"/>
        </a:defRPr>
      </a:lvl3pPr>
      <a:lvl4pPr marL="998994" indent="-232817" algn="l" defTabSz="609555" rtl="0" eaLnBrk="1" latinLnBrk="0" hangingPunct="1">
        <a:lnSpc>
          <a:spcPct val="100000"/>
        </a:lnSpc>
        <a:spcBef>
          <a:spcPts val="0"/>
        </a:spcBef>
        <a:spcAft>
          <a:spcPts val="800"/>
        </a:spcAft>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4pPr>
      <a:lvl5pPr marL="1227575" indent="-226468" algn="l" defTabSz="609555" rtl="0" eaLnBrk="1" latinLnBrk="0" hangingPunct="1">
        <a:spcBef>
          <a:spcPct val="20000"/>
        </a:spcBef>
        <a:buClr>
          <a:srgbClr val="E05928"/>
        </a:buClr>
        <a:buFont typeface="Arial"/>
        <a:buChar char="»"/>
        <a:tabLst/>
        <a:defRPr sz="1400" kern="1200">
          <a:solidFill>
            <a:schemeClr val="tx1"/>
          </a:solidFill>
          <a:latin typeface="Mark for HCA" panose="020B0606020201010104" pitchFamily="34" charset="0"/>
          <a:ea typeface="+mn-ea"/>
          <a:cs typeface="Mark for HCA" panose="020B0606020201010104" pitchFamily="34" charset="0"/>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2">
          <p15:clr>
            <a:srgbClr val="F26B43"/>
          </p15:clr>
        </p15:guide>
        <p15:guide id="3" pos="288">
          <p15:clr>
            <a:srgbClr val="F26B43"/>
          </p15:clr>
        </p15:guide>
        <p15:guide id="4" pos="5472">
          <p15:clr>
            <a:srgbClr val="F26B43"/>
          </p15:clr>
        </p15:guide>
        <p15:guide id="6" orient="horz" pos="192">
          <p15:clr>
            <a:srgbClr val="F26B43"/>
          </p15:clr>
        </p15:guide>
        <p15:guide id="7" pos="2880">
          <p15:clr>
            <a:srgbClr val="A4A3A4"/>
          </p15:clr>
        </p15:guide>
        <p15:guide id="8" orient="horz" pos="2160">
          <p15:clr>
            <a:srgbClr val="A4A3A4"/>
          </p15:clr>
        </p15:guide>
        <p15:guide id="9" orient="horz" pos="3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oahhpolicies.atlas.medcity.net/OAHHPolicies/" TargetMode="Externa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oahhpolicies.atlas.medcity.net/OAHHPolicies/" TargetMode="Externa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hyperlink" Target="mailto:Jonathan.Schwadron@hcahealthcare.com" TargetMode="External"/><Relationship Id="rId2" Type="http://schemas.openxmlformats.org/officeDocument/2006/relationships/hyperlink" Target="mailto:Irina.davis@hcahealthcare.com" TargetMode="External"/><Relationship Id="rId1" Type="http://schemas.openxmlformats.org/officeDocument/2006/relationships/slideLayout" Target="../slideLayouts/slideLayout73.xml"/><Relationship Id="rId5" Type="http://schemas.openxmlformats.org/officeDocument/2006/relationships/image" Target="../media/image57.jpg"/><Relationship Id="rId4" Type="http://schemas.openxmlformats.org/officeDocument/2006/relationships/hyperlink" Target="mailto:Christopher.komurek@hcahealthcare.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ajcconline.org/" TargetMode="External"/><Relationship Id="rId2" Type="http://schemas.openxmlformats.org/officeDocument/2006/relationships/hyperlink" Target="https://www.jointcommission.org/accreditation-and-certification/certification/certifications-by-setting/hospital-certifications/stroke-certification/advanced-stroke/primary-stroke-center/" TargetMode="External"/><Relationship Id="rId1" Type="http://schemas.openxmlformats.org/officeDocument/2006/relationships/slideLayout" Target="../slideLayouts/slideLayout20.xml"/><Relationship Id="rId6" Type="http://schemas.openxmlformats.org/officeDocument/2006/relationships/hyperlink" Target="https://www.ninds.nih.gov/Disorders/All-Disorders/Atrial-Fibrillation-and-Stroke-Information-Page" TargetMode="External"/><Relationship Id="rId5" Type="http://schemas.openxmlformats.org/officeDocument/2006/relationships/hyperlink" Target="https://www.mayoclinic.org/diseases-conditions/high-blood-cholesterol/in-depth/statins/art-20045772" TargetMode="External"/><Relationship Id="rId4" Type="http://schemas.openxmlformats.org/officeDocument/2006/relationships/hyperlink" Target="http://www.medscape.com/viewarticle/856300#vp_2"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63BD-E606-A948-887C-38494CA9773A}"/>
              </a:ext>
            </a:extLst>
          </p:cNvPr>
          <p:cNvSpPr>
            <a:spLocks noGrp="1"/>
          </p:cNvSpPr>
          <p:nvPr>
            <p:ph type="ctrTitle"/>
          </p:nvPr>
        </p:nvSpPr>
        <p:spPr/>
        <p:txBody>
          <a:bodyPr/>
          <a:lstStyle/>
          <a:p>
            <a:r>
              <a:rPr lang="en-US" sz="6000" dirty="0"/>
              <a:t>Stroke Education</a:t>
            </a:r>
          </a:p>
        </p:txBody>
      </p:sp>
      <p:sp>
        <p:nvSpPr>
          <p:cNvPr id="7" name="Text Placeholder 6">
            <a:extLst>
              <a:ext uri="{FF2B5EF4-FFF2-40B4-BE49-F238E27FC236}">
                <a16:creationId xmlns:a16="http://schemas.microsoft.com/office/drawing/2014/main" id="{3BC1CAD7-3D02-480C-AC11-4D0523EBBD1D}"/>
              </a:ext>
            </a:extLst>
          </p:cNvPr>
          <p:cNvSpPr>
            <a:spLocks noGrp="1"/>
          </p:cNvSpPr>
          <p:nvPr>
            <p:ph type="body" sz="quarter" idx="11"/>
          </p:nvPr>
        </p:nvSpPr>
        <p:spPr/>
        <p:txBody>
          <a:bodyPr/>
          <a:lstStyle/>
          <a:p>
            <a:r>
              <a:rPr lang="en-US" dirty="0"/>
              <a:t>Nursing Staff</a:t>
            </a:r>
          </a:p>
        </p:txBody>
      </p:sp>
      <p:sp>
        <p:nvSpPr>
          <p:cNvPr id="6" name="Subtitle 5">
            <a:extLst>
              <a:ext uri="{FF2B5EF4-FFF2-40B4-BE49-F238E27FC236}">
                <a16:creationId xmlns:a16="http://schemas.microsoft.com/office/drawing/2014/main" id="{53AB97FE-F99C-41B4-B7B2-2EFF710BEE2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687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64BAB0-A39F-4AC9-9EBE-E79728A8D7B3}"/>
              </a:ext>
            </a:extLst>
          </p:cNvPr>
          <p:cNvSpPr>
            <a:spLocks noGrp="1"/>
          </p:cNvSpPr>
          <p:nvPr>
            <p:ph idx="1"/>
          </p:nvPr>
        </p:nvSpPr>
        <p:spPr>
          <a:xfrm>
            <a:off x="457200" y="1658297"/>
            <a:ext cx="8229600" cy="4323404"/>
          </a:xfrm>
        </p:spPr>
        <p:txBody>
          <a:bodyPr/>
          <a:lstStyle/>
          <a:p>
            <a:pPr marL="0" indent="0">
              <a:buNone/>
            </a:pPr>
            <a:r>
              <a:rPr lang="en-US" sz="2000" dirty="0">
                <a:solidFill>
                  <a:schemeClr val="accent1"/>
                </a:solidFill>
              </a:rPr>
              <a:t>Who can initiate a Stroke Alert?</a:t>
            </a:r>
          </a:p>
          <a:p>
            <a:r>
              <a:rPr lang="en-US" sz="2000" dirty="0">
                <a:solidFill>
                  <a:schemeClr val="accent1"/>
                </a:solidFill>
              </a:rPr>
              <a:t>Anyone (Physicians, Nurses, PCT, Greeters, Residents, family, employees, etc.) in the hospital can initiate a Stroke Alert.</a:t>
            </a:r>
          </a:p>
          <a:p>
            <a:pPr marL="0" indent="0">
              <a:buNone/>
            </a:pPr>
            <a:r>
              <a:rPr lang="en-US" sz="2000" dirty="0">
                <a:solidFill>
                  <a:schemeClr val="accent1"/>
                </a:solidFill>
              </a:rPr>
              <a:t>How to initiate Stroke Alert?</a:t>
            </a:r>
          </a:p>
          <a:p>
            <a:r>
              <a:rPr lang="en-US" sz="2000" dirty="0">
                <a:solidFill>
                  <a:schemeClr val="accent1"/>
                </a:solidFill>
              </a:rPr>
              <a:t>Dial </a:t>
            </a:r>
            <a:r>
              <a:rPr lang="en-US" sz="2000" b="1" dirty="0">
                <a:solidFill>
                  <a:srgbClr val="FF0000"/>
                </a:solidFill>
              </a:rPr>
              <a:t>*31999 </a:t>
            </a:r>
            <a:endParaRPr lang="en-US" b="1" dirty="0">
              <a:solidFill>
                <a:srgbClr val="FF0000"/>
              </a:solidFill>
            </a:endParaRPr>
          </a:p>
        </p:txBody>
      </p:sp>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lstStyle/>
          <a:p>
            <a:r>
              <a:rPr lang="en-US" dirty="0"/>
              <a:t>Stroke Alert</a:t>
            </a:r>
          </a:p>
        </p:txBody>
      </p:sp>
      <p:pic>
        <p:nvPicPr>
          <p:cNvPr id="4" name="Picture 2" descr="https://outlook.wustl.edu/archive-assets/img/stories/secondary/2014-jun-stroke-brains.png">
            <a:extLst>
              <a:ext uri="{FF2B5EF4-FFF2-40B4-BE49-F238E27FC236}">
                <a16:creationId xmlns:a16="http://schemas.microsoft.com/office/drawing/2014/main" id="{14741571-9A5F-4033-BA0B-313792FAC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486" y="3875314"/>
            <a:ext cx="5501314" cy="2106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1C2EDC-050B-413B-A5C8-0EF0D7ABE88E}"/>
              </a:ext>
            </a:extLst>
          </p:cNvPr>
          <p:cNvSpPr txBox="1"/>
          <p:nvPr/>
        </p:nvSpPr>
        <p:spPr>
          <a:xfrm>
            <a:off x="4747423" y="3291840"/>
            <a:ext cx="2377440" cy="583474"/>
          </a:xfrm>
          <a:prstGeom prst="rect">
            <a:avLst/>
          </a:prstGeom>
        </p:spPr>
        <p:txBody>
          <a:bodyPr vert="horz" wrap="square" lIns="91440" tIns="45720" rIns="91440" bIns="45720" rtlCol="0" anchor="ctr">
            <a:noAutofit/>
          </a:bodyPr>
          <a:lstStyle/>
          <a:p>
            <a:pPr marL="0" indent="0" algn="ctr">
              <a:spcBef>
                <a:spcPts val="0"/>
              </a:spcBef>
              <a:buFont typeface="Arial"/>
              <a:buNone/>
            </a:pPr>
            <a:r>
              <a:rPr lang="en-US" sz="2800" b="1" dirty="0">
                <a:solidFill>
                  <a:srgbClr val="001641"/>
                </a:solidFill>
                <a:latin typeface="Mark for HCA" panose="020B0606020201010104" pitchFamily="34" charset="0"/>
                <a:cs typeface="Mark for HCA" panose="020B0606020201010104" pitchFamily="34" charset="0"/>
              </a:rPr>
              <a:t>Time is Brain</a:t>
            </a:r>
          </a:p>
        </p:txBody>
      </p:sp>
    </p:spTree>
    <p:extLst>
      <p:ext uri="{BB962C8B-B14F-4D97-AF65-F5344CB8AC3E}">
        <p14:creationId xmlns:p14="http://schemas.microsoft.com/office/powerpoint/2010/main" val="420294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64BAB0-A39F-4AC9-9EBE-E79728A8D7B3}"/>
              </a:ext>
            </a:extLst>
          </p:cNvPr>
          <p:cNvSpPr>
            <a:spLocks noGrp="1"/>
          </p:cNvSpPr>
          <p:nvPr>
            <p:ph idx="1"/>
          </p:nvPr>
        </p:nvSpPr>
        <p:spPr/>
        <p:txBody>
          <a:bodyPr/>
          <a:lstStyle/>
          <a:p>
            <a:pPr marL="0" indent="0">
              <a:buNone/>
            </a:pPr>
            <a:r>
              <a:rPr lang="en-US" b="1" dirty="0">
                <a:solidFill>
                  <a:schemeClr val="accent1"/>
                </a:solidFill>
              </a:rPr>
              <a:t>Inpatient Stroke Alert Team:</a:t>
            </a:r>
          </a:p>
          <a:p>
            <a:r>
              <a:rPr lang="en-US" sz="2000" dirty="0">
                <a:solidFill>
                  <a:schemeClr val="accent1"/>
                </a:solidFill>
              </a:rPr>
              <a:t>Primary Nurse</a:t>
            </a:r>
          </a:p>
          <a:p>
            <a:r>
              <a:rPr lang="en-US" sz="2000" dirty="0">
                <a:solidFill>
                  <a:schemeClr val="accent1"/>
                </a:solidFill>
              </a:rPr>
              <a:t>ICU nurse or House Supervisor or Rapid Response nurse</a:t>
            </a:r>
          </a:p>
          <a:p>
            <a:r>
              <a:rPr lang="en-US" sz="2000" dirty="0">
                <a:solidFill>
                  <a:schemeClr val="accent1"/>
                </a:solidFill>
              </a:rPr>
              <a:t>Senior ICU resident (Intensivist between 12 pm- 1 pm)</a:t>
            </a:r>
          </a:p>
          <a:p>
            <a:r>
              <a:rPr lang="en-US" sz="2000" dirty="0">
                <a:solidFill>
                  <a:schemeClr val="accent1"/>
                </a:solidFill>
              </a:rPr>
              <a:t>Laboratory phlebotomist</a:t>
            </a:r>
          </a:p>
          <a:p>
            <a:r>
              <a:rPr lang="en-US" sz="2000" dirty="0">
                <a:solidFill>
                  <a:schemeClr val="accent1"/>
                </a:solidFill>
              </a:rPr>
              <a:t>Radiology and Computerized Tomography (CT) Tech</a:t>
            </a:r>
          </a:p>
          <a:p>
            <a:r>
              <a:rPr lang="en-US" sz="2000" dirty="0">
                <a:solidFill>
                  <a:schemeClr val="accent1"/>
                </a:solidFill>
              </a:rPr>
              <a:t>Radiologist</a:t>
            </a:r>
          </a:p>
          <a:p>
            <a:r>
              <a:rPr lang="en-US" sz="2000" dirty="0">
                <a:solidFill>
                  <a:schemeClr val="accent1"/>
                </a:solidFill>
              </a:rPr>
              <a:t>Tele-Neurologist on call</a:t>
            </a:r>
          </a:p>
        </p:txBody>
      </p:sp>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lstStyle/>
          <a:p>
            <a:r>
              <a:rPr lang="en-US" dirty="0"/>
              <a:t>Stroke Teams</a:t>
            </a:r>
          </a:p>
        </p:txBody>
      </p:sp>
    </p:spTree>
    <p:extLst>
      <p:ext uri="{BB962C8B-B14F-4D97-AF65-F5344CB8AC3E}">
        <p14:creationId xmlns:p14="http://schemas.microsoft.com/office/powerpoint/2010/main" val="82342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64BAB0-A39F-4AC9-9EBE-E79728A8D7B3}"/>
              </a:ext>
            </a:extLst>
          </p:cNvPr>
          <p:cNvSpPr>
            <a:spLocks noGrp="1"/>
          </p:cNvSpPr>
          <p:nvPr>
            <p:ph idx="1"/>
          </p:nvPr>
        </p:nvSpPr>
        <p:spPr/>
        <p:txBody>
          <a:bodyPr/>
          <a:lstStyle/>
          <a:p>
            <a:pPr marL="0" indent="0">
              <a:buNone/>
            </a:pPr>
            <a:r>
              <a:rPr lang="en-US" b="1" dirty="0">
                <a:solidFill>
                  <a:schemeClr val="accent1"/>
                </a:solidFill>
              </a:rPr>
              <a:t>The primary nurse will communicate to the Senior ICU resident (Intensivist between 12 pm- 1 pm) and Tele-Neurologist:</a:t>
            </a:r>
          </a:p>
          <a:p>
            <a:pPr>
              <a:spcAft>
                <a:spcPts val="300"/>
              </a:spcAft>
            </a:pPr>
            <a:r>
              <a:rPr lang="en-US" sz="2000" dirty="0">
                <a:solidFill>
                  <a:schemeClr val="accent1"/>
                </a:solidFill>
              </a:rPr>
              <a:t>Arrival time</a:t>
            </a:r>
          </a:p>
          <a:p>
            <a:pPr>
              <a:spcAft>
                <a:spcPts val="300"/>
              </a:spcAft>
            </a:pPr>
            <a:r>
              <a:rPr lang="en-US" sz="2000" dirty="0">
                <a:solidFill>
                  <a:schemeClr val="accent1"/>
                </a:solidFill>
              </a:rPr>
              <a:t>Patient name/date of birth</a:t>
            </a:r>
          </a:p>
          <a:p>
            <a:pPr>
              <a:spcAft>
                <a:spcPts val="300"/>
              </a:spcAft>
            </a:pPr>
            <a:r>
              <a:rPr lang="en-US" sz="2000" dirty="0">
                <a:solidFill>
                  <a:schemeClr val="accent1"/>
                </a:solidFill>
              </a:rPr>
              <a:t>Last known well date/time</a:t>
            </a:r>
          </a:p>
          <a:p>
            <a:pPr>
              <a:spcAft>
                <a:spcPts val="300"/>
              </a:spcAft>
            </a:pPr>
            <a:r>
              <a:rPr lang="en-US" sz="2000" dirty="0">
                <a:solidFill>
                  <a:schemeClr val="accent1"/>
                </a:solidFill>
              </a:rPr>
              <a:t>Chief complaint/symptoms</a:t>
            </a:r>
          </a:p>
          <a:p>
            <a:pPr>
              <a:spcAft>
                <a:spcPts val="300"/>
              </a:spcAft>
            </a:pPr>
            <a:r>
              <a:rPr lang="en-US" sz="2000" dirty="0">
                <a:solidFill>
                  <a:schemeClr val="accent1"/>
                </a:solidFill>
              </a:rPr>
              <a:t>VS (B/P and poc Glucose) </a:t>
            </a:r>
          </a:p>
          <a:p>
            <a:pPr>
              <a:spcAft>
                <a:spcPts val="300"/>
              </a:spcAft>
            </a:pPr>
            <a:r>
              <a:rPr lang="en-US" sz="2000" dirty="0">
                <a:solidFill>
                  <a:schemeClr val="accent1"/>
                </a:solidFill>
              </a:rPr>
              <a:t>Medical history:</a:t>
            </a:r>
          </a:p>
          <a:p>
            <a:pPr lvl="1">
              <a:spcAft>
                <a:spcPts val="300"/>
              </a:spcAft>
            </a:pPr>
            <a:r>
              <a:rPr lang="en-US" sz="1400" dirty="0">
                <a:solidFill>
                  <a:schemeClr val="accent1"/>
                </a:solidFill>
              </a:rPr>
              <a:t>Any recent Bleeding (brain, rectal, urine, etc.)</a:t>
            </a:r>
          </a:p>
          <a:p>
            <a:pPr lvl="1">
              <a:spcAft>
                <a:spcPts val="300"/>
              </a:spcAft>
            </a:pPr>
            <a:r>
              <a:rPr lang="en-US" sz="1400" dirty="0">
                <a:solidFill>
                  <a:schemeClr val="accent1"/>
                </a:solidFill>
              </a:rPr>
              <a:t>Any Blood thinners and when taken (Coumadin, NOAs)</a:t>
            </a:r>
          </a:p>
          <a:p>
            <a:pPr lvl="1">
              <a:spcAft>
                <a:spcPts val="300"/>
              </a:spcAft>
            </a:pPr>
            <a:r>
              <a:rPr lang="en-US" sz="1400" dirty="0">
                <a:solidFill>
                  <a:schemeClr val="accent1"/>
                </a:solidFill>
              </a:rPr>
              <a:t>Any Stroke (recent in the past three month)</a:t>
            </a:r>
          </a:p>
          <a:p>
            <a:pPr lvl="1">
              <a:spcAft>
                <a:spcPts val="300"/>
              </a:spcAft>
            </a:pPr>
            <a:r>
              <a:rPr lang="en-US" sz="1400" dirty="0">
                <a:solidFill>
                  <a:schemeClr val="accent1"/>
                </a:solidFill>
              </a:rPr>
              <a:t>Any Surgery (recent surgery)</a:t>
            </a:r>
          </a:p>
        </p:txBody>
      </p:sp>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noAutofit/>
          </a:bodyPr>
          <a:lstStyle/>
          <a:p>
            <a:r>
              <a:rPr lang="en-US" dirty="0"/>
              <a:t>Inpatient Stroke Alert Communication Process</a:t>
            </a:r>
          </a:p>
        </p:txBody>
      </p:sp>
    </p:spTree>
    <p:extLst>
      <p:ext uri="{BB962C8B-B14F-4D97-AF65-F5344CB8AC3E}">
        <p14:creationId xmlns:p14="http://schemas.microsoft.com/office/powerpoint/2010/main" val="3170479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noAutofit/>
          </a:bodyPr>
          <a:lstStyle/>
          <a:p>
            <a:r>
              <a:rPr lang="en-US" dirty="0"/>
              <a:t>Stroke Alert Process Steps</a:t>
            </a:r>
          </a:p>
        </p:txBody>
      </p:sp>
      <p:graphicFrame>
        <p:nvGraphicFramePr>
          <p:cNvPr id="7" name="Content Placeholder 3">
            <a:extLst>
              <a:ext uri="{FF2B5EF4-FFF2-40B4-BE49-F238E27FC236}">
                <a16:creationId xmlns:a16="http://schemas.microsoft.com/office/drawing/2014/main" id="{70291007-3F84-4162-BFE4-E36B0748ABE9}"/>
              </a:ext>
            </a:extLst>
          </p:cNvPr>
          <p:cNvGraphicFramePr>
            <a:graphicFrameLocks/>
          </p:cNvGraphicFramePr>
          <p:nvPr>
            <p:extLst>
              <p:ext uri="{D42A27DB-BD31-4B8C-83A1-F6EECF244321}">
                <p14:modId xmlns:p14="http://schemas.microsoft.com/office/powerpoint/2010/main" val="2265904504"/>
              </p:ext>
            </p:extLst>
          </p:nvPr>
        </p:nvGraphicFramePr>
        <p:xfrm>
          <a:off x="457200" y="1645920"/>
          <a:ext cx="8229600" cy="4716776"/>
        </p:xfrm>
        <a:graphic>
          <a:graphicData uri="http://schemas.openxmlformats.org/drawingml/2006/table">
            <a:tbl>
              <a:tblPr firstRow="1" bandRow="1">
                <a:tableStyleId>{5C22544A-7EE6-4342-B048-85BDC9FD1C3A}</a:tableStyleId>
              </a:tblPr>
              <a:tblGrid>
                <a:gridCol w="5167424">
                  <a:extLst>
                    <a:ext uri="{9D8B030D-6E8A-4147-A177-3AD203B41FA5}">
                      <a16:colId xmlns:a16="http://schemas.microsoft.com/office/drawing/2014/main" val="3479743960"/>
                    </a:ext>
                  </a:extLst>
                </a:gridCol>
                <a:gridCol w="3062176">
                  <a:extLst>
                    <a:ext uri="{9D8B030D-6E8A-4147-A177-3AD203B41FA5}">
                      <a16:colId xmlns:a16="http://schemas.microsoft.com/office/drawing/2014/main" val="1494824005"/>
                    </a:ext>
                  </a:extLst>
                </a:gridCol>
              </a:tblGrid>
              <a:tr h="457196">
                <a:tc>
                  <a:txBody>
                    <a:bodyPr/>
                    <a:lstStyle/>
                    <a:p>
                      <a:pPr algn="ctr"/>
                      <a:r>
                        <a:rPr lang="en-US" sz="1400" dirty="0">
                          <a:latin typeface="Mark for HCA" panose="020B0606020201010104" pitchFamily="34" charset="0"/>
                          <a:cs typeface="Mark for HCA" panose="020B0606020201010104" pitchFamily="34" charset="0"/>
                        </a:rPr>
                        <a:t>Inpatient Patient Exhibits S/S of Stroke</a:t>
                      </a:r>
                    </a:p>
                  </a:txBody>
                  <a:tcPr anchor="ctr"/>
                </a:tc>
                <a:tc>
                  <a:txBody>
                    <a:bodyPr/>
                    <a:lstStyle/>
                    <a:p>
                      <a:pPr algn="ctr"/>
                      <a:r>
                        <a:rPr lang="en-US" sz="1400" dirty="0">
                          <a:latin typeface="Mark for HCA" panose="020B0606020201010104" pitchFamily="34" charset="0"/>
                          <a:cs typeface="Mark for HCA" panose="020B0606020201010104" pitchFamily="34" charset="0"/>
                        </a:rPr>
                        <a:t>Responsible</a:t>
                      </a:r>
                    </a:p>
                  </a:txBody>
                  <a:tcPr anchor="ctr"/>
                </a:tc>
                <a:extLst>
                  <a:ext uri="{0D108BD9-81ED-4DB2-BD59-A6C34878D82A}">
                    <a16:rowId xmlns:a16="http://schemas.microsoft.com/office/drawing/2014/main" val="3368845839"/>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Initiate Stroke Alert </a:t>
                      </a:r>
                      <a:r>
                        <a:rPr lang="en-US" sz="1200" b="1" dirty="0">
                          <a:solidFill>
                            <a:srgbClr val="FF0000"/>
                          </a:solidFill>
                          <a:effectLst/>
                          <a:latin typeface="Mark for HCA" panose="020B0606020201010104" pitchFamily="34" charset="0"/>
                          <a:ea typeface="Calibri" panose="020F0502020204030204" pitchFamily="34" charset="0"/>
                          <a:cs typeface="Mark for HCA" panose="020B0606020201010104" pitchFamily="34" charset="0"/>
                        </a:rPr>
                        <a:t>*31999</a:t>
                      </a: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Anyone can initiate Stroke Alert</a:t>
                      </a:r>
                    </a:p>
                  </a:txBody>
                  <a:tcPr marL="68580" marR="68580" marT="0" marB="0" anchor="ctr"/>
                </a:tc>
                <a:extLst>
                  <a:ext uri="{0D108BD9-81ED-4DB2-BD59-A6C34878D82A}">
                    <a16:rowId xmlns:a16="http://schemas.microsoft.com/office/drawing/2014/main" val="1850173594"/>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Inpatient Stroke Alert Team at bedside</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extLst>
                  <a:ext uri="{0D108BD9-81ED-4DB2-BD59-A6C34878D82A}">
                    <a16:rowId xmlns:a16="http://schemas.microsoft.com/office/drawing/2014/main" val="1810586901"/>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Stroke Alert order sets initiated </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Senior ICU resident (Intensivist between 12 pm- 1 pm)</a:t>
                      </a:r>
                    </a:p>
                  </a:txBody>
                  <a:tcPr marL="68580" marR="68580" marT="0" marB="0" anchor="ctr"/>
                </a:tc>
                <a:extLst>
                  <a:ext uri="{0D108BD9-81ED-4DB2-BD59-A6C34878D82A}">
                    <a16:rowId xmlns:a16="http://schemas.microsoft.com/office/drawing/2014/main" val="3589272992"/>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BP and poc Glucose taken  (If BP elevated, Senior ICU resident (Intensivist between 12 pm- 1 pm) notified ASAP)</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Primary RN or designee</a:t>
                      </a:r>
                    </a:p>
                  </a:txBody>
                  <a:tcPr marL="68580" marR="68580" marT="0" marB="0" anchor="ctr"/>
                </a:tc>
                <a:extLst>
                  <a:ext uri="{0D108BD9-81ED-4DB2-BD59-A6C34878D82A}">
                    <a16:rowId xmlns:a16="http://schemas.microsoft.com/office/drawing/2014/main" val="1549146052"/>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BP treatment initiated, if needed</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Primary RN or designee</a:t>
                      </a:r>
                    </a:p>
                  </a:txBody>
                  <a:tcPr marL="68580" marR="68580" marT="0" marB="0" anchor="ctr"/>
                </a:tc>
                <a:extLst>
                  <a:ext uri="{0D108BD9-81ED-4DB2-BD59-A6C34878D82A}">
                    <a16:rowId xmlns:a16="http://schemas.microsoft.com/office/drawing/2014/main" val="1046709348"/>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Blood drawn and taken to LAB, if needed</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LAB phlebotomist</a:t>
                      </a:r>
                    </a:p>
                  </a:txBody>
                  <a:tcPr marL="68580" marR="68580" marT="0" marB="0" anchor="ctr"/>
                </a:tc>
                <a:extLst>
                  <a:ext uri="{0D108BD9-81ED-4DB2-BD59-A6C34878D82A}">
                    <a16:rowId xmlns:a16="http://schemas.microsoft.com/office/drawing/2014/main" val="3394580260"/>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Tele-neurology e-notification </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Charge nurse </a:t>
                      </a:r>
                    </a:p>
                  </a:txBody>
                  <a:tcPr marL="68580" marR="68580" marT="0" marB="0" anchor="ctr"/>
                </a:tc>
                <a:extLst>
                  <a:ext uri="{0D108BD9-81ED-4DB2-BD59-A6C34878D82A}">
                    <a16:rowId xmlns:a16="http://schemas.microsoft.com/office/drawing/2014/main" val="1618145598"/>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Patient taken to CT scan, Tele-neuro cart taken to CT</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ICU RN or Rapid response nurse and Primary RN</a:t>
                      </a:r>
                    </a:p>
                  </a:txBody>
                  <a:tcPr marL="68580" marR="68580" marT="0" marB="0" anchor="ctr"/>
                </a:tc>
                <a:extLst>
                  <a:ext uri="{0D108BD9-81ED-4DB2-BD59-A6C34878D82A}">
                    <a16:rowId xmlns:a16="http://schemas.microsoft.com/office/drawing/2014/main" val="218160368"/>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Patient placed on weighed stretcher and taken to PIT stop for Tele-neuro evaluation</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extLst>
                  <a:ext uri="{0D108BD9-81ED-4DB2-BD59-A6C34878D82A}">
                    <a16:rowId xmlns:a16="http://schemas.microsoft.com/office/drawing/2014/main" val="3388582134"/>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IV site, patient’s weight in kg</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extLst>
                  <a:ext uri="{0D108BD9-81ED-4DB2-BD59-A6C34878D82A}">
                    <a16:rowId xmlns:a16="http://schemas.microsoft.com/office/drawing/2014/main" val="2142026356"/>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Tenecteplase given, if indicated</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ICU RN or Rapid Response nurse</a:t>
                      </a:r>
                    </a:p>
                  </a:txBody>
                  <a:tcPr marL="68580" marR="68580" marT="0" marB="0" anchor="ctr"/>
                </a:tc>
                <a:extLst>
                  <a:ext uri="{0D108BD9-81ED-4DB2-BD59-A6C34878D82A}">
                    <a16:rowId xmlns:a16="http://schemas.microsoft.com/office/drawing/2014/main" val="2911553011"/>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Patient taken for CTA</a:t>
                      </a:r>
                      <a:r>
                        <a:rPr lang="en-US" sz="120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/CTP </a:t>
                      </a: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Head/neck, if indicated</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extLst>
                  <a:ext uri="{0D108BD9-81ED-4DB2-BD59-A6C34878D82A}">
                    <a16:rowId xmlns:a16="http://schemas.microsoft.com/office/drawing/2014/main" val="1190136534"/>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Dysphasia screen</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Primary RN</a:t>
                      </a:r>
                    </a:p>
                  </a:txBody>
                  <a:tcPr marL="68580" marR="68580" marT="0" marB="0" anchor="ctr"/>
                </a:tc>
                <a:extLst>
                  <a:ext uri="{0D108BD9-81ED-4DB2-BD59-A6C34878D82A}">
                    <a16:rowId xmlns:a16="http://schemas.microsoft.com/office/drawing/2014/main" val="3895152060"/>
                  </a:ext>
                </a:extLst>
              </a:tr>
              <a:tr h="274320">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If LVO suspected, initiate prompt transfer</a:t>
                      </a:r>
                    </a:p>
                  </a:txBody>
                  <a:tcPr marL="68580" marR="68580" marT="0" marB="0" anchor="ctr"/>
                </a:tc>
                <a:tc>
                  <a:txBody>
                    <a:bodyPr/>
                    <a:lstStyle/>
                    <a:p>
                      <a:pPr marL="0" marR="0">
                        <a:lnSpc>
                          <a:spcPct val="107000"/>
                        </a:lnSpc>
                        <a:spcBef>
                          <a:spcPts val="0"/>
                        </a:spcBef>
                        <a:spcAft>
                          <a:spcPts val="0"/>
                        </a:spcAft>
                      </a:pPr>
                      <a:r>
                        <a:rPr lang="en-US" sz="1200" dirty="0">
                          <a:solidFill>
                            <a:schemeClr val="accent1"/>
                          </a:solidFill>
                          <a:effectLst/>
                          <a:latin typeface="Mark for HCA" panose="020B0606020201010104" pitchFamily="34" charset="0"/>
                          <a:ea typeface="Calibri" panose="020F0502020204030204" pitchFamily="34" charset="0"/>
                          <a:cs typeface="Mark for HCA" panose="020B0606020201010104" pitchFamily="34" charset="0"/>
                        </a:rPr>
                        <a:t> </a:t>
                      </a:r>
                    </a:p>
                  </a:txBody>
                  <a:tcPr marL="68580" marR="68580" marT="0" marB="0" anchor="ctr"/>
                </a:tc>
                <a:extLst>
                  <a:ext uri="{0D108BD9-81ED-4DB2-BD59-A6C34878D82A}">
                    <a16:rowId xmlns:a16="http://schemas.microsoft.com/office/drawing/2014/main" val="3024310962"/>
                  </a:ext>
                </a:extLst>
              </a:tr>
            </a:tbl>
          </a:graphicData>
        </a:graphic>
      </p:graphicFrame>
    </p:spTree>
    <p:extLst>
      <p:ext uri="{BB962C8B-B14F-4D97-AF65-F5344CB8AC3E}">
        <p14:creationId xmlns:p14="http://schemas.microsoft.com/office/powerpoint/2010/main" val="134294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noAutofit/>
          </a:bodyPr>
          <a:lstStyle/>
          <a:p>
            <a:r>
              <a:rPr lang="en-US" dirty="0"/>
              <a:t>Stroke/TIA Patient Requirements</a:t>
            </a:r>
          </a:p>
        </p:txBody>
      </p:sp>
      <p:graphicFrame>
        <p:nvGraphicFramePr>
          <p:cNvPr id="7" name="Content Placeholder 3">
            <a:extLst>
              <a:ext uri="{FF2B5EF4-FFF2-40B4-BE49-F238E27FC236}">
                <a16:creationId xmlns:a16="http://schemas.microsoft.com/office/drawing/2014/main" id="{70291007-3F84-4162-BFE4-E36B0748ABE9}"/>
              </a:ext>
            </a:extLst>
          </p:cNvPr>
          <p:cNvGraphicFramePr>
            <a:graphicFrameLocks/>
          </p:cNvGraphicFramePr>
          <p:nvPr>
            <p:extLst>
              <p:ext uri="{D42A27DB-BD31-4B8C-83A1-F6EECF244321}">
                <p14:modId xmlns:p14="http://schemas.microsoft.com/office/powerpoint/2010/main" val="2582202815"/>
              </p:ext>
            </p:extLst>
          </p:nvPr>
        </p:nvGraphicFramePr>
        <p:xfrm>
          <a:off x="457200" y="1645920"/>
          <a:ext cx="8229600" cy="4478458"/>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3479743960"/>
                    </a:ext>
                  </a:extLst>
                </a:gridCol>
                <a:gridCol w="4937760">
                  <a:extLst>
                    <a:ext uri="{9D8B030D-6E8A-4147-A177-3AD203B41FA5}">
                      <a16:colId xmlns:a16="http://schemas.microsoft.com/office/drawing/2014/main" val="1494824005"/>
                    </a:ext>
                  </a:extLst>
                </a:gridCol>
              </a:tblGrid>
              <a:tr h="457196">
                <a:tc>
                  <a:txBody>
                    <a:bodyPr/>
                    <a:lstStyle/>
                    <a:p>
                      <a:pPr algn="ctr"/>
                      <a:r>
                        <a:rPr lang="en-US" sz="1400" dirty="0">
                          <a:latin typeface="Mark for HCA" panose="020B0606020201010104" pitchFamily="34" charset="0"/>
                          <a:cs typeface="Mark for HCA" panose="020B0606020201010104" pitchFamily="34" charset="0"/>
                        </a:rPr>
                        <a:t>Nursing Care</a:t>
                      </a:r>
                    </a:p>
                  </a:txBody>
                  <a:tcPr anchor="ct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US" sz="1400" dirty="0">
                          <a:latin typeface="Mark for HCA" panose="020B0606020201010104" pitchFamily="34" charset="0"/>
                          <a:cs typeface="Mark for HCA" panose="020B0606020201010104" pitchFamily="34" charset="0"/>
                        </a:rPr>
                        <a:t>Frequency</a:t>
                      </a:r>
                    </a:p>
                  </a:txBody>
                  <a:tcPr anchor="ctr"/>
                </a:tc>
                <a:extLst>
                  <a:ext uri="{0D108BD9-81ED-4DB2-BD59-A6C34878D82A}">
                    <a16:rowId xmlns:a16="http://schemas.microsoft.com/office/drawing/2014/main" val="3368845839"/>
                  </a:ext>
                </a:extLst>
              </a:tr>
              <a:tr h="272222">
                <a:tc>
                  <a:txBody>
                    <a:bodyPr/>
                    <a:lstStyle/>
                    <a:p>
                      <a:r>
                        <a:rPr lang="en-US" sz="1000" b="0" dirty="0">
                          <a:solidFill>
                            <a:schemeClr val="accent1"/>
                          </a:solidFill>
                          <a:latin typeface="Mark for HCA" panose="020B0606020201010104" pitchFamily="34" charset="0"/>
                          <a:cs typeface="Mark for HCA" panose="020B0606020201010104" pitchFamily="34" charset="0"/>
                        </a:rPr>
                        <a:t>VS and neuro assessments</a:t>
                      </a:r>
                    </a:p>
                  </a:txBody>
                  <a:tcPr marL="85310" marR="85310" anchor="ctr"/>
                </a:tc>
                <a:tc>
                  <a:txBody>
                    <a:bodyPr/>
                    <a:lstStyle/>
                    <a:p>
                      <a:r>
                        <a:rPr lang="en-US" sz="1000" baseline="0">
                          <a:solidFill>
                            <a:schemeClr val="accent1"/>
                          </a:solidFill>
                          <a:latin typeface="Mark for HCA" panose="020B0606020201010104" pitchFamily="34" charset="0"/>
                          <a:cs typeface="Mark for HCA" panose="020B0606020201010104" pitchFamily="34" charset="0"/>
                        </a:rPr>
                        <a:t>Q2 hours x 24-hr., then Q4 hours.</a:t>
                      </a:r>
                      <a:endParaRPr lang="en-US" sz="1000" baseline="0" dirty="0">
                        <a:solidFill>
                          <a:schemeClr val="accent1"/>
                        </a:solidFill>
                        <a:latin typeface="Mark for HCA" panose="020B0606020201010104" pitchFamily="34" charset="0"/>
                        <a:cs typeface="Mark for HCA" panose="020B0606020201010104" pitchFamily="34" charset="0"/>
                      </a:endParaRPr>
                    </a:p>
                  </a:txBody>
                  <a:tcPr marL="85310" marR="85310" anchor="ctr"/>
                </a:tc>
                <a:extLst>
                  <a:ext uri="{0D108BD9-81ED-4DB2-BD59-A6C34878D82A}">
                    <a16:rowId xmlns:a16="http://schemas.microsoft.com/office/drawing/2014/main" val="1850173594"/>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NIHSS</a:t>
                      </a:r>
                    </a:p>
                  </a:txBody>
                  <a:tcPr marL="85310" marR="85310" anchor="ctr"/>
                </a:tc>
                <a:tc>
                  <a:txBody>
                    <a:bodyPr/>
                    <a:lstStyle/>
                    <a:p>
                      <a:r>
                        <a:rPr lang="en-US" sz="1000" b="0" dirty="0">
                          <a:solidFill>
                            <a:schemeClr val="accent1"/>
                          </a:solidFill>
                          <a:latin typeface="Mark for HCA" panose="020B0606020201010104" pitchFamily="34" charset="0"/>
                          <a:cs typeface="Mark for HCA" panose="020B0606020201010104" pitchFamily="34" charset="0"/>
                        </a:rPr>
                        <a:t>On arrival,</a:t>
                      </a:r>
                      <a:r>
                        <a:rPr lang="en-US" sz="1000" b="0" baseline="0" dirty="0">
                          <a:solidFill>
                            <a:schemeClr val="accent1"/>
                          </a:solidFill>
                          <a:latin typeface="Mark for HCA" panose="020B0606020201010104" pitchFamily="34" charset="0"/>
                          <a:cs typeface="Mark for HCA" panose="020B0606020201010104" pitchFamily="34" charset="0"/>
                        </a:rPr>
                        <a:t> </a:t>
                      </a:r>
                      <a:r>
                        <a:rPr lang="en-US" sz="1000" b="0" dirty="0">
                          <a:solidFill>
                            <a:schemeClr val="accent1"/>
                          </a:solidFill>
                          <a:latin typeface="Mark for HCA" panose="020B0606020201010104" pitchFamily="34" charset="0"/>
                          <a:cs typeface="Mark for HCA" panose="020B0606020201010104" pitchFamily="34" charset="0"/>
                        </a:rPr>
                        <a:t>Q shift , at any neurological change and prior to discharge</a:t>
                      </a:r>
                    </a:p>
                  </a:txBody>
                  <a:tcPr marL="85310" marR="85310" anchor="ctr"/>
                </a:tc>
                <a:extLst>
                  <a:ext uri="{0D108BD9-81ED-4DB2-BD59-A6C34878D82A}">
                    <a16:rowId xmlns:a16="http://schemas.microsoft.com/office/drawing/2014/main" val="1810586901"/>
                  </a:ext>
                </a:extLst>
              </a:tr>
              <a:tr h="274320">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1000" b="0" dirty="0">
                          <a:solidFill>
                            <a:schemeClr val="accent1"/>
                          </a:solidFill>
                          <a:latin typeface="Mark for HCA" panose="020B0606020201010104" pitchFamily="34" charset="0"/>
                          <a:cs typeface="Mark for HCA" panose="020B0606020201010104" pitchFamily="34" charset="0"/>
                        </a:rPr>
                        <a:t>Keep BP under 220/120 mmHg</a:t>
                      </a:r>
                    </a:p>
                  </a:txBody>
                  <a:tcPr marL="85310" marR="85310" anchor="ct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1000" dirty="0">
                          <a:solidFill>
                            <a:schemeClr val="accent1"/>
                          </a:solidFill>
                          <a:latin typeface="Mark for HCA" panose="020B0606020201010104" pitchFamily="34" charset="0"/>
                          <a:cs typeface="Mark for HCA" panose="020B0606020201010104" pitchFamily="34" charset="0"/>
                        </a:rPr>
                        <a:t>If BP above those parameters, notify provider immediately</a:t>
                      </a:r>
                    </a:p>
                  </a:txBody>
                  <a:tcPr marL="85310" marR="85310" anchor="ctr"/>
                </a:tc>
                <a:extLst>
                  <a:ext uri="{0D108BD9-81ED-4DB2-BD59-A6C34878D82A}">
                    <a16:rowId xmlns:a16="http://schemas.microsoft.com/office/drawing/2014/main" val="3589272992"/>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Dysphasia screen</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Completed prior to first PO</a:t>
                      </a:r>
                      <a:r>
                        <a:rPr lang="en-US" sz="1000" baseline="0" dirty="0">
                          <a:solidFill>
                            <a:schemeClr val="accent1"/>
                          </a:solidFill>
                          <a:latin typeface="Mark for HCA" panose="020B0606020201010104" pitchFamily="34" charset="0"/>
                          <a:cs typeface="Mark for HCA" panose="020B0606020201010104" pitchFamily="34" charset="0"/>
                        </a:rPr>
                        <a:t> medication. If </a:t>
                      </a:r>
                      <a:r>
                        <a:rPr lang="en-US" sz="1000" b="1" baseline="0" dirty="0">
                          <a:solidFill>
                            <a:srgbClr val="FF0000"/>
                          </a:solidFill>
                          <a:latin typeface="Mark for HCA" panose="020B0606020201010104" pitchFamily="34" charset="0"/>
                          <a:cs typeface="Mark for HCA" panose="020B0606020201010104" pitchFamily="34" charset="0"/>
                        </a:rPr>
                        <a:t>“Fail”</a:t>
                      </a:r>
                      <a:r>
                        <a:rPr lang="en-US" sz="1000" baseline="0" dirty="0">
                          <a:solidFill>
                            <a:schemeClr val="accent1"/>
                          </a:solidFill>
                          <a:latin typeface="Mark for HCA" panose="020B0606020201010104" pitchFamily="34" charset="0"/>
                          <a:cs typeface="Mark for HCA" panose="020B0606020201010104" pitchFamily="34" charset="0"/>
                        </a:rPr>
                        <a:t>, notify provider and keep NPO</a:t>
                      </a:r>
                      <a:endParaRPr lang="en-US" sz="1000" dirty="0">
                        <a:solidFill>
                          <a:schemeClr val="accent1"/>
                        </a:solidFill>
                        <a:latin typeface="Mark for HCA" panose="020B0606020201010104" pitchFamily="34" charset="0"/>
                        <a:cs typeface="Mark for HCA" panose="020B0606020201010104" pitchFamily="34" charset="0"/>
                      </a:endParaRPr>
                    </a:p>
                  </a:txBody>
                  <a:tcPr marL="85310" marR="85310" anchor="ctr"/>
                </a:tc>
                <a:extLst>
                  <a:ext uri="{0D108BD9-81ED-4DB2-BD59-A6C34878D82A}">
                    <a16:rowId xmlns:a16="http://schemas.microsoft.com/office/drawing/2014/main" val="1549146052"/>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Antithrombotic medication</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Day of arrival considered Day 1.</a:t>
                      </a:r>
                    </a:p>
                    <a:p>
                      <a:r>
                        <a:rPr lang="en-US" sz="1000" dirty="0">
                          <a:solidFill>
                            <a:schemeClr val="accent1"/>
                          </a:solidFill>
                          <a:latin typeface="Mark for HCA" panose="020B0606020201010104" pitchFamily="34" charset="0"/>
                          <a:cs typeface="Mark for HCA" panose="020B0606020201010104" pitchFamily="34" charset="0"/>
                        </a:rPr>
                        <a:t>Expect order for an antithrombotic therapy on all Stroke/TIA patients. Call MD and ask for antithrombotic medication order if one has not been prescribed.</a:t>
                      </a:r>
                    </a:p>
                    <a:p>
                      <a:r>
                        <a:rPr lang="en-US" sz="1000" b="1" dirty="0">
                          <a:solidFill>
                            <a:srgbClr val="FF0000"/>
                          </a:solidFill>
                          <a:latin typeface="Mark for HCA" panose="020B0606020201010104" pitchFamily="34" charset="0"/>
                          <a:cs typeface="Mark for HCA" panose="020B0606020201010104" pitchFamily="34" charset="0"/>
                        </a:rPr>
                        <a:t>NPO</a:t>
                      </a:r>
                      <a:r>
                        <a:rPr lang="en-US" sz="1000" dirty="0">
                          <a:solidFill>
                            <a:schemeClr val="accent1"/>
                          </a:solidFill>
                          <a:latin typeface="Mark for HCA" panose="020B0606020201010104" pitchFamily="34" charset="0"/>
                          <a:cs typeface="Mark for HCA" panose="020B0606020201010104" pitchFamily="34" charset="0"/>
                        </a:rPr>
                        <a:t> is not a reason for not administering antithrombotic therapy.</a:t>
                      </a:r>
                    </a:p>
                  </a:txBody>
                  <a:tcPr marL="85310" marR="85310" anchor="ctr"/>
                </a:tc>
                <a:extLst>
                  <a:ext uri="{0D108BD9-81ED-4DB2-BD59-A6C34878D82A}">
                    <a16:rowId xmlns:a16="http://schemas.microsoft.com/office/drawing/2014/main" val="1046709348"/>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VTE prophylaxis</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Documented Q shift or VTE contraindication order documented by the end of hospital day two.</a:t>
                      </a:r>
                    </a:p>
                  </a:txBody>
                  <a:tcPr marL="85310" marR="85310" anchor="ctr"/>
                </a:tc>
                <a:extLst>
                  <a:ext uri="{0D108BD9-81ED-4DB2-BD59-A6C34878D82A}">
                    <a16:rowId xmlns:a16="http://schemas.microsoft.com/office/drawing/2014/main" val="3394580260"/>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PT/OT/ST eval </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Expect orders for PT/OT/ST evaluation on all Stroke/TIA patients.  If you do not see orders, call MD to obtain one.  Prior to hospital discharge, the patient has to be evaluated by Rehabilitation therapy department</a:t>
                      </a:r>
                      <a:r>
                        <a:rPr lang="en-US" sz="1000" baseline="0" dirty="0">
                          <a:solidFill>
                            <a:schemeClr val="accent1"/>
                          </a:solidFill>
                          <a:latin typeface="Mark for HCA" panose="020B0606020201010104" pitchFamily="34" charset="0"/>
                          <a:cs typeface="Mark for HCA" panose="020B0606020201010104" pitchFamily="34" charset="0"/>
                        </a:rPr>
                        <a:t> or Rehabilitation tx contraindication exclusion order needed prior to discharge.</a:t>
                      </a:r>
                      <a:endParaRPr lang="en-US" sz="1000" dirty="0">
                        <a:solidFill>
                          <a:schemeClr val="accent1"/>
                        </a:solidFill>
                        <a:latin typeface="Mark for HCA" panose="020B0606020201010104" pitchFamily="34" charset="0"/>
                        <a:cs typeface="Mark for HCA" panose="020B0606020201010104" pitchFamily="34" charset="0"/>
                      </a:endParaRPr>
                    </a:p>
                  </a:txBody>
                  <a:tcPr marL="85310" marR="85310" anchor="ctr"/>
                </a:tc>
                <a:extLst>
                  <a:ext uri="{0D108BD9-81ED-4DB2-BD59-A6C34878D82A}">
                    <a16:rowId xmlns:a16="http://schemas.microsoft.com/office/drawing/2014/main" val="1618145598"/>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Discharged</a:t>
                      </a:r>
                      <a:r>
                        <a:rPr lang="en-US" sz="1000" b="0" baseline="0" dirty="0">
                          <a:solidFill>
                            <a:schemeClr val="accent1"/>
                          </a:solidFill>
                          <a:latin typeface="Mark for HCA" panose="020B0606020201010104" pitchFamily="34" charset="0"/>
                          <a:cs typeface="Mark for HCA" panose="020B0606020201010104" pitchFamily="34" charset="0"/>
                        </a:rPr>
                        <a:t> on Anticoagulation Therapy for A-Fib/A-flutter, History of A-fib/A-flutter </a:t>
                      </a:r>
                      <a:endParaRPr lang="en-US" sz="1000" b="0" dirty="0">
                        <a:solidFill>
                          <a:schemeClr val="accent1"/>
                        </a:solidFill>
                        <a:latin typeface="Mark for HCA" panose="020B0606020201010104" pitchFamily="34" charset="0"/>
                        <a:cs typeface="Mark for HCA" panose="020B0606020201010104" pitchFamily="34" charset="0"/>
                      </a:endParaRP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Prior to hospital discharge, the RN must make sure anticoagulation therapy was prescribed for patients with documented A-fib/A-flutter or History of A-fib/A-flutter.  Discuss with MD if there is no order for anticoagulation therapy at discharge. If anticoagulation is contraindicated,</a:t>
                      </a:r>
                      <a:r>
                        <a:rPr lang="en-US" sz="1000" baseline="0" dirty="0">
                          <a:solidFill>
                            <a:schemeClr val="accent1"/>
                          </a:solidFill>
                          <a:latin typeface="Mark for HCA" panose="020B0606020201010104" pitchFamily="34" charset="0"/>
                          <a:cs typeface="Mark for HCA" panose="020B0606020201010104" pitchFamily="34" charset="0"/>
                        </a:rPr>
                        <a:t> an “Anticoagulation contraindication” exclusion order needed prior to discharge.</a:t>
                      </a:r>
                      <a:endParaRPr lang="en-US" sz="1000" dirty="0">
                        <a:solidFill>
                          <a:schemeClr val="accent1"/>
                        </a:solidFill>
                        <a:latin typeface="Mark for HCA" panose="020B0606020201010104" pitchFamily="34" charset="0"/>
                        <a:cs typeface="Mark for HCA" panose="020B0606020201010104" pitchFamily="34" charset="0"/>
                      </a:endParaRPr>
                    </a:p>
                  </a:txBody>
                  <a:tcPr marL="85310" marR="85310" anchor="ctr"/>
                </a:tc>
                <a:extLst>
                  <a:ext uri="{0D108BD9-81ED-4DB2-BD59-A6C34878D82A}">
                    <a16:rowId xmlns:a16="http://schemas.microsoft.com/office/drawing/2014/main" val="218160368"/>
                  </a:ext>
                </a:extLst>
              </a:tr>
            </a:tbl>
          </a:graphicData>
        </a:graphic>
      </p:graphicFrame>
    </p:spTree>
    <p:extLst>
      <p:ext uri="{BB962C8B-B14F-4D97-AF65-F5344CB8AC3E}">
        <p14:creationId xmlns:p14="http://schemas.microsoft.com/office/powerpoint/2010/main" val="149971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noAutofit/>
          </a:bodyPr>
          <a:lstStyle/>
          <a:p>
            <a:r>
              <a:rPr lang="en-US" dirty="0"/>
              <a:t>Stroke/TIA Patient Requirements Cont’d.</a:t>
            </a:r>
          </a:p>
        </p:txBody>
      </p:sp>
      <p:graphicFrame>
        <p:nvGraphicFramePr>
          <p:cNvPr id="7" name="Content Placeholder 3">
            <a:extLst>
              <a:ext uri="{FF2B5EF4-FFF2-40B4-BE49-F238E27FC236}">
                <a16:creationId xmlns:a16="http://schemas.microsoft.com/office/drawing/2014/main" id="{70291007-3F84-4162-BFE4-E36B0748ABE9}"/>
              </a:ext>
            </a:extLst>
          </p:cNvPr>
          <p:cNvGraphicFramePr>
            <a:graphicFrameLocks/>
          </p:cNvGraphicFramePr>
          <p:nvPr>
            <p:extLst>
              <p:ext uri="{D42A27DB-BD31-4B8C-83A1-F6EECF244321}">
                <p14:modId xmlns:p14="http://schemas.microsoft.com/office/powerpoint/2010/main" val="461717531"/>
              </p:ext>
            </p:extLst>
          </p:nvPr>
        </p:nvGraphicFramePr>
        <p:xfrm>
          <a:off x="457200" y="1645920"/>
          <a:ext cx="8229600" cy="3017516"/>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3479743960"/>
                    </a:ext>
                  </a:extLst>
                </a:gridCol>
                <a:gridCol w="4937760">
                  <a:extLst>
                    <a:ext uri="{9D8B030D-6E8A-4147-A177-3AD203B41FA5}">
                      <a16:colId xmlns:a16="http://schemas.microsoft.com/office/drawing/2014/main" val="1494824005"/>
                    </a:ext>
                  </a:extLst>
                </a:gridCol>
              </a:tblGrid>
              <a:tr h="457196">
                <a:tc>
                  <a:txBody>
                    <a:bodyPr/>
                    <a:lstStyle/>
                    <a:p>
                      <a:pPr algn="ctr"/>
                      <a:r>
                        <a:rPr lang="en-US" sz="1400" dirty="0">
                          <a:latin typeface="Mark for HCA" panose="020B0606020201010104" pitchFamily="34" charset="0"/>
                          <a:cs typeface="Mark for HCA" panose="020B0606020201010104" pitchFamily="34" charset="0"/>
                        </a:rPr>
                        <a:t>Nursing Care</a:t>
                      </a:r>
                    </a:p>
                  </a:txBody>
                  <a:tcPr anchor="ct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US" sz="1400" dirty="0">
                          <a:latin typeface="Mark for HCA" panose="020B0606020201010104" pitchFamily="34" charset="0"/>
                          <a:cs typeface="Mark for HCA" panose="020B0606020201010104" pitchFamily="34" charset="0"/>
                        </a:rPr>
                        <a:t>Frequency</a:t>
                      </a:r>
                    </a:p>
                  </a:txBody>
                  <a:tcPr anchor="ctr"/>
                </a:tc>
                <a:extLst>
                  <a:ext uri="{0D108BD9-81ED-4DB2-BD59-A6C34878D82A}">
                    <a16:rowId xmlns:a16="http://schemas.microsoft.com/office/drawing/2014/main" val="3368845839"/>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Discharged on Antithrombotic Therapy </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Prior to hospital discharge, the RN should assess the patient’s discharge medications to ensure antithrombotic therapy has been prescribed.  Discuss with MD if there is no order for antithrombotic therapy at discharge. If antithrombotic is contraindicated, an “Antithrombotic contraindication” exclusion order needed prior to discharge.</a:t>
                      </a:r>
                    </a:p>
                  </a:txBody>
                  <a:tcPr marL="85310" marR="85310" anchor="ctr"/>
                </a:tc>
                <a:extLst>
                  <a:ext uri="{0D108BD9-81ED-4DB2-BD59-A6C34878D82A}">
                    <a16:rowId xmlns:a16="http://schemas.microsoft.com/office/drawing/2014/main" val="3388582134"/>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Discharged on Statin Medication </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Prior to hospital discharge, the RN should assess the patient’s discharge medications to ensure Statin therapy has been prescribed. Discuss with MD if there is no order for Statin therapy at discharge. If Statin is contraindicated, an “Statin contraindication” exclusion order needed prior to discharge.</a:t>
                      </a:r>
                    </a:p>
                  </a:txBody>
                  <a:tcPr marL="85310" marR="85310" anchor="ctr"/>
                </a:tc>
                <a:extLst>
                  <a:ext uri="{0D108BD9-81ED-4DB2-BD59-A6C34878D82A}">
                    <a16:rowId xmlns:a16="http://schemas.microsoft.com/office/drawing/2014/main" val="2142026356"/>
                  </a:ext>
                </a:extLst>
              </a:tr>
              <a:tr h="274320">
                <a:tc>
                  <a:txBody>
                    <a:bodyPr/>
                    <a:lstStyle/>
                    <a:p>
                      <a:r>
                        <a:rPr lang="en-US" sz="1000" b="0" dirty="0">
                          <a:solidFill>
                            <a:schemeClr val="accent1"/>
                          </a:solidFill>
                          <a:latin typeface="Mark for HCA" panose="020B0606020201010104" pitchFamily="34" charset="0"/>
                          <a:cs typeface="Mark for HCA" panose="020B0606020201010104" pitchFamily="34" charset="0"/>
                        </a:rPr>
                        <a:t>Stroke/TIA Education </a:t>
                      </a:r>
                    </a:p>
                  </a:txBody>
                  <a:tcPr marL="85310" marR="85310" anchor="ctr"/>
                </a:tc>
                <a:tc>
                  <a:txBody>
                    <a:bodyPr/>
                    <a:lstStyle/>
                    <a:p>
                      <a:r>
                        <a:rPr lang="en-US" sz="1000" dirty="0">
                          <a:solidFill>
                            <a:schemeClr val="accent1"/>
                          </a:solidFill>
                          <a:latin typeface="Mark for HCA" panose="020B0606020201010104" pitchFamily="34" charset="0"/>
                          <a:cs typeface="Mark for HCA" panose="020B0606020201010104" pitchFamily="34" charset="0"/>
                        </a:rPr>
                        <a:t>Prior to hospital discharge, the RN must provide</a:t>
                      </a:r>
                      <a:r>
                        <a:rPr lang="en-US" sz="1000" baseline="0" dirty="0">
                          <a:solidFill>
                            <a:schemeClr val="accent1"/>
                          </a:solidFill>
                          <a:latin typeface="Mark for HCA" panose="020B0606020201010104" pitchFamily="34" charset="0"/>
                          <a:cs typeface="Mark for HCA" panose="020B0606020201010104" pitchFamily="34" charset="0"/>
                        </a:rPr>
                        <a:t> printed</a:t>
                      </a:r>
                      <a:r>
                        <a:rPr lang="en-US" sz="1000" dirty="0">
                          <a:solidFill>
                            <a:schemeClr val="accent1"/>
                          </a:solidFill>
                          <a:latin typeface="Mark for HCA" panose="020B0606020201010104" pitchFamily="34" charset="0"/>
                          <a:cs typeface="Mark for HCA" panose="020B0606020201010104" pitchFamily="34" charset="0"/>
                        </a:rPr>
                        <a:t> Stroke/TIA Education to all Stroke/TIA patients.</a:t>
                      </a:r>
                    </a:p>
                    <a:p>
                      <a:r>
                        <a:rPr lang="en-US" sz="1000" dirty="0">
                          <a:solidFill>
                            <a:schemeClr val="accent1"/>
                          </a:solidFill>
                          <a:latin typeface="Mark for HCA" panose="020B0606020201010104" pitchFamily="34" charset="0"/>
                          <a:cs typeface="Mark for HCA" panose="020B0606020201010104" pitchFamily="34" charset="0"/>
                        </a:rPr>
                        <a:t>During discharge timeout process, make sure that individualized Risk factors selected on the Stroke/TIA Discharge Instructions as well as Stroke Education using EBCD Teach/Educate module and printed Stroke/TIA related education provided to the patient. </a:t>
                      </a:r>
                    </a:p>
                  </a:txBody>
                  <a:tcPr marL="85310" marR="85310" anchor="ctr"/>
                </a:tc>
                <a:extLst>
                  <a:ext uri="{0D108BD9-81ED-4DB2-BD59-A6C34878D82A}">
                    <a16:rowId xmlns:a16="http://schemas.microsoft.com/office/drawing/2014/main" val="2911553011"/>
                  </a:ext>
                </a:extLst>
              </a:tr>
            </a:tbl>
          </a:graphicData>
        </a:graphic>
      </p:graphicFrame>
    </p:spTree>
    <p:extLst>
      <p:ext uri="{BB962C8B-B14F-4D97-AF65-F5344CB8AC3E}">
        <p14:creationId xmlns:p14="http://schemas.microsoft.com/office/powerpoint/2010/main" val="3612256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CB930-774E-4D61-B719-9C0D8098DDF5}"/>
              </a:ext>
            </a:extLst>
          </p:cNvPr>
          <p:cNvSpPr>
            <a:spLocks noGrp="1"/>
          </p:cNvSpPr>
          <p:nvPr>
            <p:ph type="ctrTitle"/>
          </p:nvPr>
        </p:nvSpPr>
        <p:spPr/>
        <p:txBody>
          <a:bodyPr/>
          <a:lstStyle/>
          <a:p>
            <a:r>
              <a:rPr lang="en-US" dirty="0"/>
              <a:t>Stroke Care Elements</a:t>
            </a:r>
          </a:p>
        </p:txBody>
      </p:sp>
      <p:sp>
        <p:nvSpPr>
          <p:cNvPr id="5" name="Text Placeholder 4">
            <a:extLst>
              <a:ext uri="{FF2B5EF4-FFF2-40B4-BE49-F238E27FC236}">
                <a16:creationId xmlns:a16="http://schemas.microsoft.com/office/drawing/2014/main" id="{5598A7EC-0092-42F9-B392-9A9347262E2E}"/>
              </a:ext>
            </a:extLst>
          </p:cNvPr>
          <p:cNvSpPr>
            <a:spLocks noGrp="1"/>
          </p:cNvSpPr>
          <p:nvPr>
            <p:ph type="body" sz="quarter" idx="11"/>
          </p:nvPr>
        </p:nvSpPr>
        <p:spPr/>
        <p:txBody>
          <a:bodyPr/>
          <a:lstStyle/>
          <a:p>
            <a:endParaRPr lang="en-US" dirty="0"/>
          </a:p>
        </p:txBody>
      </p:sp>
      <p:sp>
        <p:nvSpPr>
          <p:cNvPr id="4" name="Subtitle 3">
            <a:extLst>
              <a:ext uri="{FF2B5EF4-FFF2-40B4-BE49-F238E27FC236}">
                <a16:creationId xmlns:a16="http://schemas.microsoft.com/office/drawing/2014/main" id="{D68F3D1F-41C6-4FD2-8EF2-51142438BB4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33573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p:txBody>
          <a:bodyPr/>
          <a:lstStyle/>
          <a:p>
            <a:pPr marL="0" indent="0">
              <a:buNone/>
            </a:pPr>
            <a:r>
              <a:rPr lang="en-US" dirty="0">
                <a:solidFill>
                  <a:schemeClr val="accent1"/>
                </a:solidFill>
              </a:rPr>
              <a:t>Definition:</a:t>
            </a:r>
          </a:p>
          <a:p>
            <a:pPr marL="0" indent="0">
              <a:buNone/>
            </a:pPr>
            <a:r>
              <a:rPr lang="en-US" sz="1400" dirty="0">
                <a:solidFill>
                  <a:schemeClr val="accent1"/>
                </a:solidFill>
                <a:ea typeface="MS Mincho"/>
              </a:rPr>
              <a:t>The primary nurse must be able to recognize neurological symptoms that </a:t>
            </a:r>
            <a:r>
              <a:rPr lang="en-US" sz="1400" b="1" dirty="0">
                <a:solidFill>
                  <a:schemeClr val="accent1"/>
                </a:solidFill>
                <a:ea typeface="MS Mincho"/>
              </a:rPr>
              <a:t>suggest stroke</a:t>
            </a:r>
            <a:r>
              <a:rPr lang="en-US" sz="1400" dirty="0">
                <a:solidFill>
                  <a:schemeClr val="accent1"/>
                </a:solidFill>
                <a:ea typeface="MS Mincho"/>
              </a:rPr>
              <a:t> and rapidly assess the initial time of symptom onset or the last known well time</a:t>
            </a:r>
          </a:p>
          <a:p>
            <a:pPr>
              <a:lnSpc>
                <a:spcPct val="115000"/>
              </a:lnSpc>
              <a:spcAft>
                <a:spcPts val="0"/>
              </a:spcAft>
            </a:pPr>
            <a:r>
              <a:rPr lang="en-US" sz="1400" b="1" dirty="0">
                <a:solidFill>
                  <a:schemeClr val="accent1"/>
                </a:solidFill>
                <a:ea typeface="MS Mincho"/>
              </a:rPr>
              <a:t>Last Known Well:</a:t>
            </a:r>
            <a:r>
              <a:rPr lang="en-US" sz="1400" dirty="0">
                <a:solidFill>
                  <a:schemeClr val="accent1"/>
                </a:solidFill>
                <a:ea typeface="MS Mincho"/>
              </a:rPr>
              <a:t> The time at which the patient was last known to be without the signs and symptoms of the current stroke or at his or her prior baseline.</a:t>
            </a:r>
          </a:p>
          <a:p>
            <a:pPr>
              <a:lnSpc>
                <a:spcPct val="115000"/>
              </a:lnSpc>
              <a:spcAft>
                <a:spcPts val="0"/>
              </a:spcAft>
            </a:pPr>
            <a:r>
              <a:rPr lang="en-US" sz="1400" b="1" dirty="0">
                <a:solidFill>
                  <a:schemeClr val="accent1"/>
                </a:solidFill>
                <a:ea typeface="MS Mincho"/>
              </a:rPr>
              <a:t>Onset of symptoms:</a:t>
            </a:r>
            <a:r>
              <a:rPr lang="en-US" sz="1400" dirty="0">
                <a:solidFill>
                  <a:schemeClr val="accent1"/>
                </a:solidFill>
                <a:ea typeface="MS Mincho"/>
              </a:rPr>
              <a:t> the first appearance of the signs or symptoms of an illness.</a:t>
            </a:r>
          </a:p>
          <a:p>
            <a:pPr marL="0" indent="0">
              <a:buNone/>
            </a:pPr>
            <a:endParaRPr lang="en-US" dirty="0">
              <a:solidFill>
                <a:schemeClr val="accent1"/>
              </a:solidFill>
            </a:endParaRP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Autofit/>
          </a:bodyPr>
          <a:lstStyle/>
          <a:p>
            <a:r>
              <a:rPr lang="en-US" dirty="0"/>
              <a:t>Last Known Well vs. Onset of Symptoms</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p:txBody>
          <a:bodyPr/>
          <a:lstStyle/>
          <a:p>
            <a:pPr marL="0" indent="0">
              <a:buNone/>
            </a:pPr>
            <a:r>
              <a:rPr lang="en-US" dirty="0">
                <a:solidFill>
                  <a:schemeClr val="accent1"/>
                </a:solidFill>
              </a:rPr>
              <a:t>Rationale:</a:t>
            </a:r>
          </a:p>
          <a:p>
            <a:pPr>
              <a:lnSpc>
                <a:spcPct val="115000"/>
              </a:lnSpc>
              <a:spcAft>
                <a:spcPts val="0"/>
              </a:spcAft>
            </a:pPr>
            <a:r>
              <a:rPr lang="en-US" sz="1400" dirty="0">
                <a:solidFill>
                  <a:schemeClr val="accent1"/>
                </a:solidFill>
                <a:ea typeface="MS Mincho"/>
              </a:rPr>
              <a:t>Knowing </a:t>
            </a:r>
            <a:r>
              <a:rPr lang="en-US" sz="1400" b="1" dirty="0">
                <a:solidFill>
                  <a:schemeClr val="accent1"/>
                </a:solidFill>
                <a:ea typeface="MS Mincho"/>
              </a:rPr>
              <a:t>Last Known Well</a:t>
            </a:r>
            <a:r>
              <a:rPr lang="en-US" sz="1400" dirty="0">
                <a:solidFill>
                  <a:schemeClr val="accent1"/>
                </a:solidFill>
                <a:ea typeface="MS Mincho"/>
              </a:rPr>
              <a:t>, in the person that having a Stroke symptoms, is very important.</a:t>
            </a:r>
          </a:p>
          <a:p>
            <a:pPr>
              <a:lnSpc>
                <a:spcPct val="115000"/>
              </a:lnSpc>
              <a:spcAft>
                <a:spcPts val="0"/>
              </a:spcAft>
            </a:pPr>
            <a:r>
              <a:rPr lang="en-US" sz="1400" dirty="0">
                <a:solidFill>
                  <a:schemeClr val="accent1"/>
                </a:solidFill>
                <a:ea typeface="MS Mincho"/>
              </a:rPr>
              <a:t>Every minute that we wait, </a:t>
            </a:r>
            <a:r>
              <a:rPr lang="en-US" sz="1400" b="1" dirty="0">
                <a:solidFill>
                  <a:schemeClr val="accent1"/>
                </a:solidFill>
                <a:ea typeface="MS Mincho"/>
              </a:rPr>
              <a:t>2 million</a:t>
            </a:r>
            <a:r>
              <a:rPr lang="en-US" sz="1400" dirty="0">
                <a:solidFill>
                  <a:schemeClr val="accent1"/>
                </a:solidFill>
                <a:ea typeface="MS Mincho"/>
              </a:rPr>
              <a:t> brain cells </a:t>
            </a:r>
            <a:r>
              <a:rPr lang="en-US" sz="1400" b="1" dirty="0">
                <a:solidFill>
                  <a:schemeClr val="accent1"/>
                </a:solidFill>
                <a:ea typeface="MS Mincho"/>
              </a:rPr>
              <a:t>die</a:t>
            </a:r>
            <a:r>
              <a:rPr lang="en-US" sz="1400" dirty="0">
                <a:solidFill>
                  <a:schemeClr val="accent1"/>
                </a:solidFill>
                <a:ea typeface="MS Mincho"/>
              </a:rPr>
              <a:t>.</a:t>
            </a:r>
          </a:p>
          <a:p>
            <a:pPr>
              <a:lnSpc>
                <a:spcPct val="115000"/>
              </a:lnSpc>
              <a:spcAft>
                <a:spcPts val="0"/>
              </a:spcAft>
            </a:pPr>
            <a:r>
              <a:rPr lang="en-US" sz="1400" b="1" dirty="0">
                <a:solidFill>
                  <a:schemeClr val="accent1"/>
                </a:solidFill>
                <a:ea typeface="MS Mincho"/>
              </a:rPr>
              <a:t>Last known well</a:t>
            </a:r>
            <a:r>
              <a:rPr lang="en-US" sz="1400" dirty="0">
                <a:solidFill>
                  <a:schemeClr val="accent1"/>
                </a:solidFill>
                <a:ea typeface="MS Mincho"/>
              </a:rPr>
              <a:t> (date/time) will help Physicians/Providers to determine if patient is appropriate for the Tenecteplase treatment. </a:t>
            </a:r>
          </a:p>
          <a:p>
            <a:pPr>
              <a:lnSpc>
                <a:spcPct val="115000"/>
              </a:lnSpc>
              <a:spcAft>
                <a:spcPts val="0"/>
              </a:spcAft>
            </a:pPr>
            <a:r>
              <a:rPr lang="en-US" sz="1400" dirty="0">
                <a:solidFill>
                  <a:schemeClr val="accent1"/>
                </a:solidFill>
                <a:ea typeface="MS Mincho"/>
              </a:rPr>
              <a:t>There a three-hour window from the symptoms onset to the time Tenecteplase therapy can be administered safely.</a:t>
            </a:r>
          </a:p>
          <a:p>
            <a:r>
              <a:rPr lang="en-US" sz="1400" dirty="0">
                <a:solidFill>
                  <a:schemeClr val="accent1"/>
                </a:solidFill>
                <a:ea typeface="MS Mincho"/>
              </a:rPr>
              <a:t>Studies have shown that prompt thrombolytic therapy with intravenous Tenecteplase reduces disability after acute ischemic stroke. </a:t>
            </a:r>
            <a:endParaRPr lang="en-US" sz="1400" dirty="0">
              <a:solidFill>
                <a:schemeClr val="accent1"/>
              </a:solidFill>
            </a:endParaRPr>
          </a:p>
          <a:p>
            <a:pPr marL="0" indent="0">
              <a:buNone/>
            </a:pPr>
            <a:endParaRPr lang="en-US" dirty="0">
              <a:solidFill>
                <a:schemeClr val="accent1"/>
              </a:solidFill>
            </a:endParaRPr>
          </a:p>
        </p:txBody>
      </p:sp>
    </p:spTree>
    <p:extLst>
      <p:ext uri="{BB962C8B-B14F-4D97-AF65-F5344CB8AC3E}">
        <p14:creationId xmlns:p14="http://schemas.microsoft.com/office/powerpoint/2010/main" val="398224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p:txBody>
          <a:bodyPr/>
          <a:lstStyle/>
          <a:p>
            <a:pPr marL="0" indent="0">
              <a:buNone/>
            </a:pPr>
            <a:r>
              <a:rPr lang="en-US" dirty="0">
                <a:solidFill>
                  <a:schemeClr val="accent1"/>
                </a:solidFill>
              </a:rPr>
              <a:t>Definition:</a:t>
            </a:r>
          </a:p>
          <a:p>
            <a:r>
              <a:rPr lang="en-US" sz="1400" dirty="0">
                <a:solidFill>
                  <a:schemeClr val="accent1"/>
                </a:solidFill>
                <a:ea typeface="MS Mincho"/>
              </a:rPr>
              <a:t>As per The Joint Commission requirements specific to Primary Stroke Certified Center, a blood glucose level must be completed for any patient presenting with stroke symptoms.</a:t>
            </a:r>
          </a:p>
          <a:p>
            <a:r>
              <a:rPr lang="en-US" sz="1400" dirty="0">
                <a:solidFill>
                  <a:schemeClr val="accent1"/>
                </a:solidFill>
                <a:ea typeface="MS Mincho"/>
              </a:rPr>
              <a:t>POC testing is a widely used tool to enable immediate determination of glucose levels in hospitalized patients and facilitate rapid treatment decisions</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Autofit/>
          </a:bodyPr>
          <a:lstStyle/>
          <a:p>
            <a:r>
              <a:rPr lang="en-US" dirty="0"/>
              <a:t>Assessment of Blood Glucose for Stroke Patients</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3"/>
            <a:ext cx="4297680" cy="4349749"/>
          </a:xfrm>
        </p:spPr>
        <p:txBody>
          <a:bodyPr/>
          <a:lstStyle/>
          <a:p>
            <a:pPr marL="0" indent="0">
              <a:buNone/>
            </a:pPr>
            <a:r>
              <a:rPr lang="en-US" dirty="0">
                <a:solidFill>
                  <a:schemeClr val="accent1"/>
                </a:solidFill>
              </a:rPr>
              <a:t>Rationale:</a:t>
            </a:r>
          </a:p>
          <a:p>
            <a:pPr>
              <a:lnSpc>
                <a:spcPct val="115000"/>
              </a:lnSpc>
              <a:spcAft>
                <a:spcPts val="0"/>
              </a:spcAft>
            </a:pPr>
            <a:r>
              <a:rPr lang="en-US" sz="1100" dirty="0">
                <a:solidFill>
                  <a:schemeClr val="accent1"/>
                </a:solidFill>
                <a:ea typeface="MS Mincho"/>
              </a:rPr>
              <a:t>The brain uses glucose. Different brain regions have different metabolic demands. Focal deficits may be a result of asymmetric distribution of glucose in the brain.</a:t>
            </a:r>
          </a:p>
          <a:p>
            <a:pPr>
              <a:lnSpc>
                <a:spcPct val="115000"/>
              </a:lnSpc>
              <a:spcAft>
                <a:spcPts val="0"/>
              </a:spcAft>
            </a:pPr>
            <a:r>
              <a:rPr lang="en-US" sz="1100" dirty="0">
                <a:solidFill>
                  <a:schemeClr val="accent1"/>
                </a:solidFill>
                <a:ea typeface="MS Mincho"/>
              </a:rPr>
              <a:t>The most important test in emergency stroke evaluation is glucose, because levels of blood glucose, which are too high or too low, can cause symptoms that may be mistaken for stroke.</a:t>
            </a:r>
          </a:p>
          <a:p>
            <a:pPr>
              <a:lnSpc>
                <a:spcPct val="115000"/>
              </a:lnSpc>
              <a:spcAft>
                <a:spcPts val="0"/>
              </a:spcAft>
            </a:pPr>
            <a:r>
              <a:rPr lang="en-US" sz="1100" dirty="0">
                <a:solidFill>
                  <a:schemeClr val="accent1"/>
                </a:solidFill>
                <a:ea typeface="MS Mincho"/>
              </a:rPr>
              <a:t>Low blood glucose (hypoglycemia) is well known to produce a stroke-like picture with hemiplegia and aphasia.</a:t>
            </a:r>
          </a:p>
          <a:p>
            <a:pPr>
              <a:lnSpc>
                <a:spcPct val="115000"/>
              </a:lnSpc>
              <a:spcAft>
                <a:spcPts val="0"/>
              </a:spcAft>
            </a:pPr>
            <a:r>
              <a:rPr lang="en-US" sz="1100" dirty="0">
                <a:solidFill>
                  <a:schemeClr val="accent1"/>
                </a:solidFill>
                <a:ea typeface="MS Mincho"/>
              </a:rPr>
              <a:t>Elevated blood glucose (hyperglycemia) at the time of acute stroke increases the risk of hemorrhagic transformation with Tenecteplase treatment.</a:t>
            </a:r>
          </a:p>
          <a:p>
            <a:pPr>
              <a:lnSpc>
                <a:spcPct val="115000"/>
              </a:lnSpc>
              <a:spcAft>
                <a:spcPts val="0"/>
              </a:spcAft>
            </a:pPr>
            <a:r>
              <a:rPr lang="en-US" sz="1100" dirty="0">
                <a:solidFill>
                  <a:schemeClr val="accent1"/>
                </a:solidFill>
                <a:ea typeface="MS Mincho"/>
              </a:rPr>
              <a:t>Hyperglycemia may accelerate tissue infarction and may impair thrombolysis and reperfusion.</a:t>
            </a:r>
          </a:p>
          <a:p>
            <a:pPr>
              <a:lnSpc>
                <a:spcPct val="115000"/>
              </a:lnSpc>
              <a:spcAft>
                <a:spcPts val="0"/>
              </a:spcAft>
            </a:pPr>
            <a:r>
              <a:rPr lang="en-US" sz="1100" dirty="0">
                <a:solidFill>
                  <a:schemeClr val="accent1"/>
                </a:solidFill>
                <a:ea typeface="MS Mincho"/>
              </a:rPr>
              <a:t>The early glycemic control with insulin in combination with Tenecteplase significantly reduced the brain infarction, brain swelling and the Tenecteplase induced hemorrhage.</a:t>
            </a:r>
          </a:p>
          <a:p>
            <a:pPr>
              <a:lnSpc>
                <a:spcPct val="115000"/>
              </a:lnSpc>
              <a:spcAft>
                <a:spcPts val="0"/>
              </a:spcAft>
            </a:pPr>
            <a:r>
              <a:rPr lang="en-US" sz="1100" dirty="0">
                <a:solidFill>
                  <a:schemeClr val="accent1"/>
                </a:solidFill>
                <a:ea typeface="MS Mincho"/>
              </a:rPr>
              <a:t>Misdiagnosis and improper treatment of hyperglycemia could worsen the clinical outcomes in acute stroke patient and have higher 30- day mortality rate.</a:t>
            </a:r>
          </a:p>
        </p:txBody>
      </p:sp>
      <p:pic>
        <p:nvPicPr>
          <p:cNvPr id="2" name="Picture 1"/>
          <p:cNvPicPr>
            <a:picLocks noChangeAspect="1"/>
          </p:cNvPicPr>
          <p:nvPr/>
        </p:nvPicPr>
        <p:blipFill>
          <a:blip r:embed="rId2"/>
          <a:stretch>
            <a:fillRect/>
          </a:stretch>
        </p:blipFill>
        <p:spPr>
          <a:xfrm>
            <a:off x="1558309" y="4424855"/>
            <a:ext cx="1500202" cy="2357109"/>
          </a:xfrm>
          <a:prstGeom prst="rect">
            <a:avLst/>
          </a:prstGeom>
        </p:spPr>
      </p:pic>
    </p:spTree>
    <p:extLst>
      <p:ext uri="{BB962C8B-B14F-4D97-AF65-F5344CB8AC3E}">
        <p14:creationId xmlns:p14="http://schemas.microsoft.com/office/powerpoint/2010/main" val="3556285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0" y="1658303"/>
            <a:ext cx="3907187" cy="4349749"/>
          </a:xfrm>
        </p:spPr>
        <p:txBody>
          <a:bodyPr/>
          <a:lstStyle/>
          <a:p>
            <a:pPr marL="0" indent="0">
              <a:buNone/>
            </a:pPr>
            <a:r>
              <a:rPr lang="en-US" dirty="0">
                <a:solidFill>
                  <a:schemeClr val="accent1"/>
                </a:solidFill>
              </a:rPr>
              <a:t>Definition:</a:t>
            </a:r>
          </a:p>
          <a:p>
            <a:r>
              <a:rPr lang="en-US" sz="1400" dirty="0">
                <a:solidFill>
                  <a:schemeClr val="accent1"/>
                </a:solidFill>
                <a:ea typeface="MS Mincho"/>
              </a:rPr>
              <a:t>As per 2019 Guidelines for the Early Management of Patients with Acute Ischemic Stroke, the blood pressure (BP) level should be maintained in patients with acute ischemic stroke to ensure best outcome.</a:t>
            </a:r>
          </a:p>
          <a:p>
            <a:r>
              <a:rPr lang="en-US" sz="1400" dirty="0">
                <a:solidFill>
                  <a:schemeClr val="accent1"/>
                </a:solidFill>
                <a:ea typeface="MS Mincho"/>
              </a:rPr>
              <a:t>Blood pressure is the force of circulating blood on the walls of the arteries.</a:t>
            </a:r>
          </a:p>
          <a:p>
            <a:r>
              <a:rPr lang="en-US" sz="1400" dirty="0">
                <a:solidFill>
                  <a:schemeClr val="accent1"/>
                </a:solidFill>
                <a:ea typeface="MS Mincho"/>
              </a:rPr>
              <a:t>Blood pressure goal for treatment of Ischemic Stroke: Guidelines suggest withholding antihypertensive agents in Stroke patients unless the DBP is &gt;120 mm Hg or the SBP is &gt;220 mm Hg and limiting the drop in BP during the first 24 hours by approximately 15%</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Autofit/>
          </a:bodyPr>
          <a:lstStyle/>
          <a:p>
            <a:r>
              <a:rPr lang="en-US" dirty="0"/>
              <a:t>Assessment and Management of Blood Pressure is Important</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p:txBody>
          <a:bodyPr/>
          <a:lstStyle/>
          <a:p>
            <a:pPr marL="0" indent="0">
              <a:buNone/>
            </a:pPr>
            <a:r>
              <a:rPr lang="en-US" dirty="0">
                <a:solidFill>
                  <a:schemeClr val="accent1"/>
                </a:solidFill>
              </a:rPr>
              <a:t>Rationale:</a:t>
            </a:r>
          </a:p>
          <a:p>
            <a:pPr>
              <a:lnSpc>
                <a:spcPct val="115000"/>
              </a:lnSpc>
              <a:spcAft>
                <a:spcPts val="0"/>
              </a:spcAft>
            </a:pPr>
            <a:r>
              <a:rPr lang="en-US" sz="1400" dirty="0">
                <a:solidFill>
                  <a:schemeClr val="accent1"/>
                </a:solidFill>
                <a:ea typeface="MS Mincho"/>
              </a:rPr>
              <a:t>Hypertension is a major modifiable risk factor for stroke, with an estimated 51% of stroke deaths being attributable to high systolic blood pressure globally.</a:t>
            </a:r>
          </a:p>
          <a:p>
            <a:pPr>
              <a:lnSpc>
                <a:spcPct val="115000"/>
              </a:lnSpc>
              <a:spcAft>
                <a:spcPts val="0"/>
              </a:spcAft>
            </a:pPr>
            <a:r>
              <a:rPr lang="en-US" sz="1400" dirty="0">
                <a:solidFill>
                  <a:schemeClr val="accent1"/>
                </a:solidFill>
                <a:ea typeface="MS Mincho"/>
              </a:rPr>
              <a:t>More than 60% of patients with acute ischemic stroke present with elevated BP within 1 hour of symptom onset.</a:t>
            </a:r>
          </a:p>
          <a:p>
            <a:pPr>
              <a:lnSpc>
                <a:spcPct val="115000"/>
              </a:lnSpc>
              <a:spcAft>
                <a:spcPts val="0"/>
              </a:spcAft>
            </a:pPr>
            <a:r>
              <a:rPr lang="en-US" sz="1400" dirty="0">
                <a:solidFill>
                  <a:schemeClr val="accent1"/>
                </a:solidFill>
                <a:ea typeface="MS Mincho"/>
              </a:rPr>
              <a:t>Lowering BP reduces the risk of stroke. </a:t>
            </a:r>
          </a:p>
          <a:p>
            <a:pPr>
              <a:lnSpc>
                <a:spcPct val="115000"/>
              </a:lnSpc>
              <a:spcAft>
                <a:spcPts val="0"/>
              </a:spcAft>
            </a:pPr>
            <a:r>
              <a:rPr lang="en-US" sz="1400" dirty="0">
                <a:solidFill>
                  <a:schemeClr val="accent1"/>
                </a:solidFill>
                <a:ea typeface="MS Mincho"/>
              </a:rPr>
              <a:t>Hypotension and hypovolemia should be corrected to maintain systemic perfusion levels necessary to support organ function.</a:t>
            </a:r>
          </a:p>
        </p:txBody>
      </p:sp>
      <p:pic>
        <p:nvPicPr>
          <p:cNvPr id="2" name="Picture 1"/>
          <p:cNvPicPr>
            <a:picLocks noChangeAspect="1"/>
          </p:cNvPicPr>
          <p:nvPr/>
        </p:nvPicPr>
        <p:blipFill>
          <a:blip r:embed="rId2"/>
          <a:stretch>
            <a:fillRect/>
          </a:stretch>
        </p:blipFill>
        <p:spPr>
          <a:xfrm>
            <a:off x="6800685" y="5091276"/>
            <a:ext cx="1533525" cy="1047750"/>
          </a:xfrm>
          <a:prstGeom prst="rect">
            <a:avLst/>
          </a:prstGeom>
        </p:spPr>
      </p:pic>
    </p:spTree>
    <p:extLst>
      <p:ext uri="{BB962C8B-B14F-4D97-AF65-F5344CB8AC3E}">
        <p14:creationId xmlns:p14="http://schemas.microsoft.com/office/powerpoint/2010/main" val="192979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B14F5B-AAB0-43DD-8977-95E1F4F0D5D1}"/>
              </a:ext>
            </a:extLst>
          </p:cNvPr>
          <p:cNvSpPr>
            <a:spLocks noGrp="1"/>
          </p:cNvSpPr>
          <p:nvPr>
            <p:ph idx="1"/>
          </p:nvPr>
        </p:nvSpPr>
        <p:spPr>
          <a:xfrm>
            <a:off x="457200" y="1658297"/>
            <a:ext cx="8412480" cy="4323404"/>
          </a:xfrm>
        </p:spPr>
        <p:txBody>
          <a:bodyPr/>
          <a:lstStyle/>
          <a:p>
            <a:pPr marL="0" indent="0">
              <a:spcAft>
                <a:spcPts val="0"/>
              </a:spcAft>
              <a:buNone/>
            </a:pPr>
            <a:r>
              <a:rPr lang="en-US" sz="1800" dirty="0">
                <a:solidFill>
                  <a:schemeClr val="accent1"/>
                </a:solidFill>
              </a:rPr>
              <a:t>What is a Primary Stroke Center Certification?</a:t>
            </a:r>
          </a:p>
          <a:p>
            <a:pPr marL="0" indent="0">
              <a:spcAft>
                <a:spcPts val="0"/>
              </a:spcAft>
              <a:buNone/>
            </a:pPr>
            <a:r>
              <a:rPr lang="en-US" sz="1800" dirty="0">
                <a:solidFill>
                  <a:schemeClr val="accent1"/>
                </a:solidFill>
              </a:rPr>
              <a:t>Primary Stroke Center Certification recognizes hospitals that meet standards to support better outcomes for stroke care. Eligibility standards include:</a:t>
            </a:r>
          </a:p>
          <a:p>
            <a:pPr>
              <a:spcAft>
                <a:spcPts val="0"/>
              </a:spcAft>
            </a:pPr>
            <a:r>
              <a:rPr lang="en-US" sz="1600" dirty="0">
                <a:solidFill>
                  <a:schemeClr val="accent1"/>
                </a:solidFill>
              </a:rPr>
              <a:t>A dedicated stroke-focused program.</a:t>
            </a:r>
          </a:p>
          <a:p>
            <a:pPr>
              <a:spcAft>
                <a:spcPts val="0"/>
              </a:spcAft>
            </a:pPr>
            <a:r>
              <a:rPr lang="en-US" sz="1600" dirty="0">
                <a:solidFill>
                  <a:schemeClr val="accent1"/>
                </a:solidFill>
              </a:rPr>
              <a:t>Staffing by qualified medical professionals trained in individualized stroke care to meet stroke patients’ needs.</a:t>
            </a:r>
          </a:p>
          <a:p>
            <a:pPr>
              <a:spcAft>
                <a:spcPts val="0"/>
              </a:spcAft>
            </a:pPr>
            <a:r>
              <a:rPr lang="en-US" sz="1600" dirty="0">
                <a:solidFill>
                  <a:schemeClr val="accent1"/>
                </a:solidFill>
              </a:rPr>
              <a:t>Patient involvement in their hospital care.</a:t>
            </a:r>
          </a:p>
          <a:p>
            <a:pPr>
              <a:spcAft>
                <a:spcPts val="0"/>
              </a:spcAft>
            </a:pPr>
            <a:r>
              <a:rPr lang="en-US" sz="1600" dirty="0">
                <a:solidFill>
                  <a:schemeClr val="accent1"/>
                </a:solidFill>
              </a:rPr>
              <a:t>Coordination of post-discharge patient self-care based on recommendations of the Brain Attack Coalition and guidelines published by the American Heart Association/American Stroke Association or equivalent guidelines.</a:t>
            </a:r>
          </a:p>
          <a:p>
            <a:pPr>
              <a:spcAft>
                <a:spcPts val="0"/>
              </a:spcAft>
            </a:pPr>
            <a:r>
              <a:rPr lang="en-US" sz="1600" dirty="0">
                <a:solidFill>
                  <a:schemeClr val="accent1"/>
                </a:solidFill>
              </a:rPr>
              <a:t>Streamlined flow of patient information while protecting patient rights, security and privacy.</a:t>
            </a:r>
          </a:p>
          <a:p>
            <a:pPr>
              <a:spcAft>
                <a:spcPts val="0"/>
              </a:spcAft>
            </a:pPr>
            <a:r>
              <a:rPr lang="en-US" sz="1600" dirty="0">
                <a:solidFill>
                  <a:schemeClr val="accent1"/>
                </a:solidFill>
              </a:rPr>
              <a:t>Collection of the hospital’s stroke-treatment performance data.</a:t>
            </a:r>
          </a:p>
          <a:p>
            <a:pPr>
              <a:spcAft>
                <a:spcPts val="0"/>
              </a:spcAft>
            </a:pPr>
            <a:r>
              <a:rPr lang="en-US" sz="1600" dirty="0">
                <a:solidFill>
                  <a:schemeClr val="accent1"/>
                </a:solidFill>
              </a:rPr>
              <a:t>Hospital team performance data.</a:t>
            </a:r>
          </a:p>
          <a:p>
            <a:pPr>
              <a:spcAft>
                <a:spcPts val="0"/>
              </a:spcAft>
            </a:pPr>
            <a:r>
              <a:rPr lang="en-US" sz="1600" dirty="0">
                <a:solidFill>
                  <a:schemeClr val="accent1"/>
                </a:solidFill>
              </a:rPr>
              <a:t>Use of data to assess and continually improve quality of care for stroke patients. </a:t>
            </a:r>
          </a:p>
        </p:txBody>
      </p:sp>
      <p:sp>
        <p:nvSpPr>
          <p:cNvPr id="5" name="Title 4">
            <a:extLst>
              <a:ext uri="{FF2B5EF4-FFF2-40B4-BE49-F238E27FC236}">
                <a16:creationId xmlns:a16="http://schemas.microsoft.com/office/drawing/2014/main" id="{39F2572F-48A8-40AC-9D39-289D77C58F2B}"/>
              </a:ext>
            </a:extLst>
          </p:cNvPr>
          <p:cNvSpPr>
            <a:spLocks noGrp="1"/>
          </p:cNvSpPr>
          <p:nvPr>
            <p:ph type="title"/>
          </p:nvPr>
        </p:nvSpPr>
        <p:spPr/>
        <p:txBody>
          <a:bodyPr>
            <a:noAutofit/>
          </a:bodyPr>
          <a:lstStyle/>
          <a:p>
            <a:r>
              <a:rPr lang="en-US" dirty="0"/>
              <a:t>Oak Hill Hospital is a Primary Stroke Certified Center</a:t>
            </a:r>
          </a:p>
        </p:txBody>
      </p:sp>
      <p:pic>
        <p:nvPicPr>
          <p:cNvPr id="7" name="Picture 6">
            <a:extLst>
              <a:ext uri="{FF2B5EF4-FFF2-40B4-BE49-F238E27FC236}">
                <a16:creationId xmlns:a16="http://schemas.microsoft.com/office/drawing/2014/main" id="{0D5AA4D1-FFEA-4499-8680-32A2FB1F1A23}"/>
              </a:ext>
            </a:extLst>
          </p:cNvPr>
          <p:cNvPicPr>
            <a:picLocks noChangeAspect="1"/>
          </p:cNvPicPr>
          <p:nvPr/>
        </p:nvPicPr>
        <p:blipFill rotWithShape="1">
          <a:blip r:embed="rId2"/>
          <a:srcRect l="7192" t="14890" r="15280" b="8271"/>
          <a:stretch/>
        </p:blipFill>
        <p:spPr>
          <a:xfrm>
            <a:off x="5818666" y="814227"/>
            <a:ext cx="1097280" cy="1207008"/>
          </a:xfrm>
          <a:prstGeom prst="rect">
            <a:avLst/>
          </a:prstGeom>
        </p:spPr>
      </p:pic>
    </p:spTree>
    <p:extLst>
      <p:ext uri="{BB962C8B-B14F-4D97-AF65-F5344CB8AC3E}">
        <p14:creationId xmlns:p14="http://schemas.microsoft.com/office/powerpoint/2010/main" val="620377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3" y="1658303"/>
            <a:ext cx="3907187" cy="4563821"/>
          </a:xfrm>
        </p:spPr>
        <p:txBody>
          <a:bodyPr/>
          <a:lstStyle/>
          <a:p>
            <a:pPr marL="0" indent="0">
              <a:buNone/>
            </a:pPr>
            <a:r>
              <a:rPr lang="en-US" dirty="0">
                <a:solidFill>
                  <a:schemeClr val="accent1"/>
                </a:solidFill>
              </a:rPr>
              <a:t>Definition:</a:t>
            </a:r>
          </a:p>
          <a:p>
            <a:r>
              <a:rPr lang="en-US" sz="1400" dirty="0">
                <a:solidFill>
                  <a:schemeClr val="accent1"/>
                </a:solidFill>
                <a:ea typeface="MS Mincho"/>
              </a:rPr>
              <a:t>Why is patient weight important?</a:t>
            </a:r>
          </a:p>
          <a:p>
            <a:r>
              <a:rPr lang="en-US" sz="1400" dirty="0">
                <a:solidFill>
                  <a:schemeClr val="accent1"/>
                </a:solidFill>
                <a:ea typeface="MS Mincho"/>
              </a:rPr>
              <a:t>A patient's weight is important information because </a:t>
            </a:r>
            <a:r>
              <a:rPr lang="en-US" sz="1400" b="1" dirty="0">
                <a:solidFill>
                  <a:schemeClr val="accent1"/>
                </a:solidFill>
                <a:ea typeface="MS Mincho"/>
              </a:rPr>
              <a:t>it is often used to calculate the appropriate medication dose</a:t>
            </a:r>
            <a:r>
              <a:rPr lang="en-US" sz="1400" dirty="0">
                <a:solidFill>
                  <a:schemeClr val="accent1"/>
                </a:solidFill>
                <a:ea typeface="MS Mincho"/>
              </a:rPr>
              <a:t>. When medication errors arise due to inaccurate or unknown patient weights, the dose of a prescribed medication could be significantly different from what is appropriate.</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Autofit/>
          </a:bodyPr>
          <a:lstStyle/>
          <a:p>
            <a:r>
              <a:rPr lang="en-US" dirty="0"/>
              <a:t>Obtaining an Accurate Weight is Important Prior to Giving Tenecteplase</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3"/>
            <a:ext cx="4297680" cy="4349749"/>
          </a:xfrm>
        </p:spPr>
        <p:txBody>
          <a:bodyPr/>
          <a:lstStyle/>
          <a:p>
            <a:pPr marL="0" indent="0">
              <a:buNone/>
            </a:pPr>
            <a:r>
              <a:rPr lang="en-US" dirty="0">
                <a:solidFill>
                  <a:schemeClr val="accent1"/>
                </a:solidFill>
              </a:rPr>
              <a:t>Rationale:</a:t>
            </a:r>
          </a:p>
          <a:p>
            <a:pPr>
              <a:lnSpc>
                <a:spcPct val="115000"/>
              </a:lnSpc>
              <a:spcAft>
                <a:spcPts val="0"/>
              </a:spcAft>
            </a:pPr>
            <a:r>
              <a:rPr lang="en-US" sz="1200" dirty="0">
                <a:solidFill>
                  <a:schemeClr val="accent1"/>
                </a:solidFill>
                <a:ea typeface="MS Mincho"/>
              </a:rPr>
              <a:t>When Acute Ischemic stroke strikes, every minute counts.</a:t>
            </a:r>
          </a:p>
          <a:p>
            <a:pPr>
              <a:lnSpc>
                <a:spcPct val="115000"/>
              </a:lnSpc>
              <a:spcAft>
                <a:spcPts val="0"/>
              </a:spcAft>
            </a:pPr>
            <a:r>
              <a:rPr lang="en-US" sz="1200" dirty="0">
                <a:solidFill>
                  <a:schemeClr val="accent1"/>
                </a:solidFill>
                <a:ea typeface="MS Mincho"/>
              </a:rPr>
              <a:t>Ischemic stroke accounts for about 87 percent of all cases.</a:t>
            </a:r>
          </a:p>
          <a:p>
            <a:pPr>
              <a:lnSpc>
                <a:spcPct val="115000"/>
              </a:lnSpc>
              <a:spcAft>
                <a:spcPts val="0"/>
              </a:spcAft>
            </a:pPr>
            <a:r>
              <a:rPr lang="en-US" sz="1200" b="1" dirty="0">
                <a:solidFill>
                  <a:schemeClr val="accent1"/>
                </a:solidFill>
                <a:ea typeface="MS Mincho"/>
              </a:rPr>
              <a:t>Every minute </a:t>
            </a:r>
            <a:r>
              <a:rPr lang="en-US" sz="1200" dirty="0">
                <a:solidFill>
                  <a:schemeClr val="accent1"/>
                </a:solidFill>
                <a:ea typeface="MS Mincho"/>
              </a:rPr>
              <a:t>that we wait, </a:t>
            </a:r>
            <a:r>
              <a:rPr lang="en-US" sz="1200" b="1" dirty="0">
                <a:solidFill>
                  <a:schemeClr val="accent1"/>
                </a:solidFill>
                <a:ea typeface="MS Mincho"/>
              </a:rPr>
              <a:t>2 million </a:t>
            </a:r>
            <a:r>
              <a:rPr lang="en-US" sz="1200" dirty="0">
                <a:solidFill>
                  <a:schemeClr val="accent1"/>
                </a:solidFill>
                <a:ea typeface="MS Mincho"/>
              </a:rPr>
              <a:t>brain cells die.</a:t>
            </a:r>
          </a:p>
          <a:p>
            <a:pPr>
              <a:lnSpc>
                <a:spcPct val="115000"/>
              </a:lnSpc>
              <a:spcAft>
                <a:spcPts val="0"/>
              </a:spcAft>
            </a:pPr>
            <a:r>
              <a:rPr lang="en-US" sz="1200" dirty="0">
                <a:solidFill>
                  <a:schemeClr val="accent1"/>
                </a:solidFill>
                <a:ea typeface="MS Mincho"/>
              </a:rPr>
              <a:t>IV Tissue Plasminogen Activator (Tenecteplase) is the most important acute treatment for the vast majority of ischemic stroke patients.</a:t>
            </a:r>
          </a:p>
          <a:p>
            <a:pPr>
              <a:lnSpc>
                <a:spcPct val="115000"/>
              </a:lnSpc>
              <a:spcAft>
                <a:spcPts val="0"/>
              </a:spcAft>
            </a:pPr>
            <a:r>
              <a:rPr lang="en-US" sz="1200" dirty="0">
                <a:solidFill>
                  <a:schemeClr val="accent1"/>
                </a:solidFill>
                <a:ea typeface="MS Mincho"/>
              </a:rPr>
              <a:t>The dosage of tissue plasminogen activator (Tenecteplase) depends on the patient’s weight in kilograms.</a:t>
            </a:r>
          </a:p>
          <a:p>
            <a:pPr>
              <a:lnSpc>
                <a:spcPct val="115000"/>
              </a:lnSpc>
              <a:spcAft>
                <a:spcPts val="0"/>
              </a:spcAft>
            </a:pPr>
            <a:r>
              <a:rPr lang="en-US" sz="1200" dirty="0">
                <a:solidFill>
                  <a:schemeClr val="accent1"/>
                </a:solidFill>
                <a:ea typeface="MS Mincho"/>
              </a:rPr>
              <a:t>Under dosing or overdosing with Tenecteplase may result in incomplete recanalization </a:t>
            </a:r>
            <a:r>
              <a:rPr lang="en-US" sz="1200" dirty="0">
                <a:solidFill>
                  <a:srgbClr val="FF0000"/>
                </a:solidFill>
                <a:ea typeface="MS Mincho"/>
              </a:rPr>
              <a:t>(the reopening of a previously occluded passageway within a blood vessel)</a:t>
            </a:r>
            <a:r>
              <a:rPr lang="en-US" sz="1200" dirty="0">
                <a:solidFill>
                  <a:schemeClr val="accent1"/>
                </a:solidFill>
                <a:ea typeface="MS Mincho"/>
              </a:rPr>
              <a:t> of clot in the brain, or hemorrhagic transformation of ischemic stroke.</a:t>
            </a:r>
          </a:p>
          <a:p>
            <a:pPr>
              <a:lnSpc>
                <a:spcPct val="115000"/>
              </a:lnSpc>
              <a:spcAft>
                <a:spcPts val="0"/>
              </a:spcAft>
            </a:pPr>
            <a:r>
              <a:rPr lang="en-US" sz="1200" dirty="0">
                <a:solidFill>
                  <a:schemeClr val="accent1"/>
                </a:solidFill>
                <a:ea typeface="MS Mincho"/>
              </a:rPr>
              <a:t>Timely accurate weight prevents delays in Tenecteplase treatment.</a:t>
            </a:r>
          </a:p>
        </p:txBody>
      </p:sp>
      <p:pic>
        <p:nvPicPr>
          <p:cNvPr id="2" name="Picture 1"/>
          <p:cNvPicPr>
            <a:picLocks noChangeAspect="1"/>
          </p:cNvPicPr>
          <p:nvPr/>
        </p:nvPicPr>
        <p:blipFill>
          <a:blip r:embed="rId2"/>
          <a:stretch>
            <a:fillRect/>
          </a:stretch>
        </p:blipFill>
        <p:spPr>
          <a:xfrm>
            <a:off x="903889" y="4351282"/>
            <a:ext cx="2900855" cy="1786056"/>
          </a:xfrm>
          <a:prstGeom prst="rect">
            <a:avLst/>
          </a:prstGeom>
        </p:spPr>
      </p:pic>
    </p:spTree>
    <p:extLst>
      <p:ext uri="{BB962C8B-B14F-4D97-AF65-F5344CB8AC3E}">
        <p14:creationId xmlns:p14="http://schemas.microsoft.com/office/powerpoint/2010/main" val="3876322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p:txBody>
          <a:bodyPr/>
          <a:lstStyle/>
          <a:p>
            <a:pPr marL="0" indent="0">
              <a:buNone/>
            </a:pPr>
            <a:r>
              <a:rPr lang="en-US" dirty="0">
                <a:solidFill>
                  <a:schemeClr val="accent1"/>
                </a:solidFill>
              </a:rPr>
              <a:t>Definition:</a:t>
            </a:r>
          </a:p>
          <a:p>
            <a:r>
              <a:rPr lang="en-US" sz="1400" dirty="0">
                <a:solidFill>
                  <a:schemeClr val="accent1"/>
                </a:solidFill>
                <a:ea typeface="MS Mincho"/>
              </a:rPr>
              <a:t>Dysphagia is the medical term for difficulty swallowing or paralysis of the throat muscles. This condition can make eating, drinking, taking medicine and breathing difficult.</a:t>
            </a:r>
          </a:p>
          <a:p>
            <a:r>
              <a:rPr lang="en-US" sz="1400" dirty="0">
                <a:solidFill>
                  <a:schemeClr val="accent1"/>
                </a:solidFill>
                <a:ea typeface="MS Mincho"/>
              </a:rPr>
              <a:t>As per The Joint Commission requirements specific to Primary Stroke Certified Center, all patients exhibiting stroke symptoms require screening for dysphagia prior to receiving any oral intake of medication, fluids, or food.</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Autofit/>
          </a:bodyPr>
          <a:lstStyle/>
          <a:p>
            <a:r>
              <a:rPr lang="en-US" dirty="0"/>
              <a:t>Dysphagia Screening for Stroke Patients</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3"/>
            <a:ext cx="4297680" cy="4349749"/>
          </a:xfrm>
        </p:spPr>
        <p:txBody>
          <a:bodyPr/>
          <a:lstStyle/>
          <a:p>
            <a:pPr marL="0" indent="0">
              <a:buNone/>
            </a:pPr>
            <a:r>
              <a:rPr lang="en-US" dirty="0">
                <a:solidFill>
                  <a:schemeClr val="accent1"/>
                </a:solidFill>
              </a:rPr>
              <a:t>Rationale:</a:t>
            </a:r>
          </a:p>
          <a:p>
            <a:pPr>
              <a:lnSpc>
                <a:spcPct val="115000"/>
              </a:lnSpc>
              <a:spcAft>
                <a:spcPts val="0"/>
              </a:spcAft>
            </a:pPr>
            <a:r>
              <a:rPr lang="en-US" sz="1200" dirty="0">
                <a:solidFill>
                  <a:schemeClr val="accent1"/>
                </a:solidFill>
                <a:ea typeface="MS Mincho"/>
              </a:rPr>
              <a:t>One of the most common and earliest problems to emerge after a stroke is difficulty swallowing (dysphagia).</a:t>
            </a:r>
          </a:p>
          <a:p>
            <a:pPr>
              <a:lnSpc>
                <a:spcPct val="115000"/>
              </a:lnSpc>
              <a:spcAft>
                <a:spcPts val="0"/>
              </a:spcAft>
            </a:pPr>
            <a:r>
              <a:rPr lang="en-US" sz="1200" dirty="0">
                <a:solidFill>
                  <a:schemeClr val="accent1"/>
                </a:solidFill>
                <a:ea typeface="MS Mincho"/>
              </a:rPr>
              <a:t>The prevalence of dysphagia in stroke patients ranges from 30% to 67%.</a:t>
            </a:r>
          </a:p>
          <a:p>
            <a:pPr>
              <a:lnSpc>
                <a:spcPct val="115000"/>
              </a:lnSpc>
              <a:spcAft>
                <a:spcPts val="0"/>
              </a:spcAft>
            </a:pPr>
            <a:r>
              <a:rPr lang="en-US" sz="1200" dirty="0">
                <a:solidFill>
                  <a:schemeClr val="accent1"/>
                </a:solidFill>
                <a:ea typeface="MS Mincho"/>
              </a:rPr>
              <a:t>Dysphagia may result in aspiration, which occurs in approximately 20% to 25% of stroke patients.</a:t>
            </a:r>
          </a:p>
          <a:p>
            <a:pPr>
              <a:lnSpc>
                <a:spcPct val="115000"/>
              </a:lnSpc>
              <a:spcAft>
                <a:spcPts val="0"/>
              </a:spcAft>
            </a:pPr>
            <a:r>
              <a:rPr lang="en-US" sz="1200" dirty="0">
                <a:solidFill>
                  <a:schemeClr val="accent1"/>
                </a:solidFill>
                <a:ea typeface="MS Mincho"/>
              </a:rPr>
              <a:t>Swallowing abnormality is associated with higher mortality and strongly correlated with pneumonia.</a:t>
            </a:r>
          </a:p>
          <a:p>
            <a:pPr>
              <a:lnSpc>
                <a:spcPct val="115000"/>
              </a:lnSpc>
              <a:spcAft>
                <a:spcPts val="0"/>
              </a:spcAft>
            </a:pPr>
            <a:r>
              <a:rPr lang="en-US" sz="1200" dirty="0">
                <a:solidFill>
                  <a:schemeClr val="accent1"/>
                </a:solidFill>
                <a:ea typeface="MS Mincho"/>
              </a:rPr>
              <a:t>Pneumonia is approximately 7 times more likely to develop in patients who aspirate after stroke than in patients who do not.</a:t>
            </a:r>
          </a:p>
          <a:p>
            <a:pPr>
              <a:lnSpc>
                <a:spcPct val="115000"/>
              </a:lnSpc>
              <a:spcAft>
                <a:spcPts val="0"/>
              </a:spcAft>
            </a:pPr>
            <a:r>
              <a:rPr lang="en-US" sz="1200" dirty="0">
                <a:solidFill>
                  <a:schemeClr val="accent1"/>
                </a:solidFill>
                <a:ea typeface="MS Mincho"/>
              </a:rPr>
              <a:t>In addition to mortality and chest infection, a significant relationship exists between dysphagia and malnutrition.</a:t>
            </a:r>
          </a:p>
        </p:txBody>
      </p:sp>
      <p:pic>
        <p:nvPicPr>
          <p:cNvPr id="3" name="Picture 2"/>
          <p:cNvPicPr>
            <a:picLocks noChangeAspect="1"/>
          </p:cNvPicPr>
          <p:nvPr/>
        </p:nvPicPr>
        <p:blipFill>
          <a:blip r:embed="rId2"/>
          <a:stretch>
            <a:fillRect/>
          </a:stretch>
        </p:blipFill>
        <p:spPr>
          <a:xfrm>
            <a:off x="746234" y="4698124"/>
            <a:ext cx="3618156" cy="1554633"/>
          </a:xfrm>
          <a:prstGeom prst="rect">
            <a:avLst/>
          </a:prstGeom>
        </p:spPr>
      </p:pic>
    </p:spTree>
    <p:extLst>
      <p:ext uri="{BB962C8B-B14F-4D97-AF65-F5344CB8AC3E}">
        <p14:creationId xmlns:p14="http://schemas.microsoft.com/office/powerpoint/2010/main" val="1624674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C6F38-B7DF-4AF9-8768-C339F9A6C7AE}"/>
              </a:ext>
            </a:extLst>
          </p:cNvPr>
          <p:cNvSpPr>
            <a:spLocks noGrp="1"/>
          </p:cNvSpPr>
          <p:nvPr>
            <p:ph type="title"/>
          </p:nvPr>
        </p:nvSpPr>
        <p:spPr/>
        <p:txBody>
          <a:bodyPr>
            <a:noAutofit/>
          </a:bodyPr>
          <a:lstStyle/>
          <a:p>
            <a:r>
              <a:rPr lang="en-US" dirty="0"/>
              <a:t>VS and Neuro Check Monitoring for Stroke Patients</a:t>
            </a:r>
          </a:p>
        </p:txBody>
      </p:sp>
      <p:sp>
        <p:nvSpPr>
          <p:cNvPr id="2" name="Content Placeholder 1">
            <a:extLst>
              <a:ext uri="{FF2B5EF4-FFF2-40B4-BE49-F238E27FC236}">
                <a16:creationId xmlns:a16="http://schemas.microsoft.com/office/drawing/2014/main" id="{DFA92D68-927B-4802-8288-59CD90EF79DE}"/>
              </a:ext>
            </a:extLst>
          </p:cNvPr>
          <p:cNvSpPr>
            <a:spLocks noGrp="1"/>
          </p:cNvSpPr>
          <p:nvPr>
            <p:ph sz="half" idx="11"/>
          </p:nvPr>
        </p:nvSpPr>
        <p:spPr>
          <a:xfrm>
            <a:off x="5966234" y="1658297"/>
            <a:ext cx="2720566" cy="4323404"/>
          </a:xfrm>
        </p:spPr>
        <p:txBody>
          <a:bodyPr/>
          <a:lstStyle/>
          <a:p>
            <a:pPr marL="0" indent="0">
              <a:buNone/>
            </a:pPr>
            <a:r>
              <a:rPr lang="en-US" sz="2400" dirty="0">
                <a:solidFill>
                  <a:schemeClr val="accent1"/>
                </a:solidFill>
              </a:rPr>
              <a:t>NIHSS:</a:t>
            </a:r>
          </a:p>
          <a:p>
            <a:pPr marL="0" indent="0">
              <a:spcAft>
                <a:spcPts val="0"/>
              </a:spcAft>
              <a:buNone/>
            </a:pPr>
            <a:r>
              <a:rPr lang="en-US" sz="1200" dirty="0">
                <a:solidFill>
                  <a:schemeClr val="accent1"/>
                </a:solidFill>
              </a:rPr>
              <a:t>A useful tool in quantifying neurologic impairment is the National Institutes of Health Stroke Scale (NIHSS). NIHSS must be documented within 12-hours of hospital arrival to the ED for all patients presenting with stroke or stroke like symptoms.</a:t>
            </a:r>
          </a:p>
          <a:p>
            <a:pPr>
              <a:spcAft>
                <a:spcPts val="0"/>
              </a:spcAft>
            </a:pPr>
            <a:r>
              <a:rPr lang="en-US" sz="1100" dirty="0">
                <a:solidFill>
                  <a:schemeClr val="accent1"/>
                </a:solidFill>
              </a:rPr>
              <a:t>In a treatment setting, the scale has three major purposes.</a:t>
            </a:r>
          </a:p>
          <a:p>
            <a:pPr>
              <a:spcAft>
                <a:spcPts val="0"/>
              </a:spcAft>
            </a:pPr>
            <a:r>
              <a:rPr lang="en-US" sz="1100" dirty="0">
                <a:solidFill>
                  <a:schemeClr val="accent1"/>
                </a:solidFill>
              </a:rPr>
              <a:t>It evaluates the severity of the stroke.</a:t>
            </a:r>
          </a:p>
          <a:p>
            <a:pPr>
              <a:spcAft>
                <a:spcPts val="0"/>
              </a:spcAft>
            </a:pPr>
            <a:r>
              <a:rPr lang="en-US" sz="1100" dirty="0">
                <a:solidFill>
                  <a:schemeClr val="accent1"/>
                </a:solidFill>
              </a:rPr>
              <a:t>It helps determine the appropriate treatment.</a:t>
            </a:r>
          </a:p>
          <a:p>
            <a:pPr>
              <a:spcAft>
                <a:spcPts val="0"/>
              </a:spcAft>
            </a:pPr>
            <a:r>
              <a:rPr lang="en-US" sz="1100" dirty="0">
                <a:solidFill>
                  <a:schemeClr val="accent1"/>
                </a:solidFill>
              </a:rPr>
              <a:t>It predicts patient outcomes.</a:t>
            </a:r>
          </a:p>
          <a:p>
            <a:pPr marL="0" indent="0">
              <a:spcAft>
                <a:spcPts val="0"/>
              </a:spcAft>
              <a:buNone/>
            </a:pPr>
            <a:r>
              <a:rPr lang="en-US" sz="1200" dirty="0">
                <a:solidFill>
                  <a:schemeClr val="accent1"/>
                </a:solidFill>
              </a:rPr>
              <a:t>The Primary nurse will assess and document NIHSS:</a:t>
            </a:r>
          </a:p>
          <a:p>
            <a:pPr>
              <a:spcAft>
                <a:spcPts val="0"/>
              </a:spcAft>
            </a:pPr>
            <a:r>
              <a:rPr lang="en-US" sz="1100" dirty="0">
                <a:solidFill>
                  <a:schemeClr val="accent1"/>
                </a:solidFill>
              </a:rPr>
              <a:t>On arrival to the nursing unit</a:t>
            </a:r>
          </a:p>
          <a:p>
            <a:pPr>
              <a:spcAft>
                <a:spcPts val="0"/>
              </a:spcAft>
            </a:pPr>
            <a:r>
              <a:rPr lang="en-US" sz="1100" dirty="0">
                <a:solidFill>
                  <a:schemeClr val="accent1"/>
                </a:solidFill>
              </a:rPr>
              <a:t>Q shift </a:t>
            </a:r>
          </a:p>
          <a:p>
            <a:pPr>
              <a:spcAft>
                <a:spcPts val="0"/>
              </a:spcAft>
            </a:pPr>
            <a:r>
              <a:rPr lang="en-US" sz="1100" dirty="0">
                <a:solidFill>
                  <a:schemeClr val="accent1"/>
                </a:solidFill>
              </a:rPr>
              <a:t>At any change in patient condition</a:t>
            </a:r>
          </a:p>
          <a:p>
            <a:pPr>
              <a:spcAft>
                <a:spcPts val="0"/>
              </a:spcAft>
            </a:pPr>
            <a:r>
              <a:rPr lang="en-US" sz="1100" dirty="0">
                <a:solidFill>
                  <a:schemeClr val="accent1"/>
                </a:solidFill>
              </a:rPr>
              <a:t>At discharge</a:t>
            </a:r>
          </a:p>
          <a:p>
            <a:endParaRPr lang="en-US" dirty="0">
              <a:solidFill>
                <a:schemeClr val="accent1"/>
              </a:solidFill>
            </a:endParaRPr>
          </a:p>
        </p:txBody>
      </p:sp>
      <p:sp>
        <p:nvSpPr>
          <p:cNvPr id="5" name="Content Placeholder 4">
            <a:extLst>
              <a:ext uri="{FF2B5EF4-FFF2-40B4-BE49-F238E27FC236}">
                <a16:creationId xmlns:a16="http://schemas.microsoft.com/office/drawing/2014/main" id="{73C9032E-D759-40CA-BD7E-7366A1CDF678}"/>
              </a:ext>
            </a:extLst>
          </p:cNvPr>
          <p:cNvSpPr>
            <a:spLocks noGrp="1"/>
          </p:cNvSpPr>
          <p:nvPr>
            <p:ph sz="half" idx="10"/>
          </p:nvPr>
        </p:nvSpPr>
        <p:spPr>
          <a:xfrm>
            <a:off x="3245669" y="1658297"/>
            <a:ext cx="2720566" cy="4323404"/>
          </a:xfrm>
        </p:spPr>
        <p:txBody>
          <a:bodyPr/>
          <a:lstStyle/>
          <a:p>
            <a:pPr marL="0" indent="0">
              <a:buNone/>
            </a:pPr>
            <a:r>
              <a:rPr lang="en-US" sz="2400" dirty="0">
                <a:solidFill>
                  <a:schemeClr val="accent1"/>
                </a:solidFill>
              </a:rPr>
              <a:t>Neurological Assessment:</a:t>
            </a:r>
          </a:p>
          <a:p>
            <a:r>
              <a:rPr lang="en-US" sz="1600" dirty="0">
                <a:solidFill>
                  <a:schemeClr val="accent1"/>
                </a:solidFill>
              </a:rPr>
              <a:t>The neurologic assessment establishes a neurologic baseline should the patient's condition improve or deteriorate.</a:t>
            </a:r>
          </a:p>
          <a:p>
            <a:r>
              <a:rPr lang="en-US" sz="1600" dirty="0">
                <a:solidFill>
                  <a:schemeClr val="accent1"/>
                </a:solidFill>
              </a:rPr>
              <a:t>The primary nurse will assess and document Neurological Assessment (neuro checks): </a:t>
            </a:r>
            <a:r>
              <a:rPr lang="en-US" sz="1600" b="1" dirty="0">
                <a:solidFill>
                  <a:schemeClr val="accent1"/>
                </a:solidFill>
              </a:rPr>
              <a:t>Q2 hours x 24-hr., then Q4 hours.</a:t>
            </a:r>
          </a:p>
          <a:p>
            <a:endParaRPr lang="en-US" dirty="0">
              <a:solidFill>
                <a:schemeClr val="accent1"/>
              </a:solidFill>
            </a:endParaRPr>
          </a:p>
        </p:txBody>
      </p:sp>
      <p:sp>
        <p:nvSpPr>
          <p:cNvPr id="10" name="Content Placeholder 9">
            <a:extLst>
              <a:ext uri="{FF2B5EF4-FFF2-40B4-BE49-F238E27FC236}">
                <a16:creationId xmlns:a16="http://schemas.microsoft.com/office/drawing/2014/main" id="{A3DBB4F0-BBC2-4690-8879-10B49700652A}"/>
              </a:ext>
            </a:extLst>
          </p:cNvPr>
          <p:cNvSpPr>
            <a:spLocks noGrp="1"/>
          </p:cNvSpPr>
          <p:nvPr>
            <p:ph sz="half" idx="1"/>
          </p:nvPr>
        </p:nvSpPr>
        <p:spPr>
          <a:xfrm>
            <a:off x="457199" y="1658297"/>
            <a:ext cx="2720565" cy="4323404"/>
          </a:xfrm>
        </p:spPr>
        <p:txBody>
          <a:bodyPr/>
          <a:lstStyle/>
          <a:p>
            <a:pPr marL="0" indent="0">
              <a:buNone/>
            </a:pPr>
            <a:r>
              <a:rPr lang="en-US" sz="2400" dirty="0">
                <a:solidFill>
                  <a:schemeClr val="accent1"/>
                </a:solidFill>
              </a:rPr>
              <a:t>Vital Signs:</a:t>
            </a:r>
          </a:p>
          <a:p>
            <a:r>
              <a:rPr lang="en-US" sz="1600" dirty="0">
                <a:solidFill>
                  <a:schemeClr val="accent1"/>
                </a:solidFill>
              </a:rPr>
              <a:t>Vital signs, while nonspecific, can point to impending clinical deterioration and may assist in narrowing the differential diagnosis.</a:t>
            </a:r>
          </a:p>
          <a:p>
            <a:r>
              <a:rPr lang="en-US" sz="1600" b="1" dirty="0">
                <a:solidFill>
                  <a:schemeClr val="accent1"/>
                </a:solidFill>
              </a:rPr>
              <a:t>Vital signs for the stroke patient would be checked and documented Q 4hr.</a:t>
            </a:r>
          </a:p>
        </p:txBody>
      </p:sp>
    </p:spTree>
    <p:extLst>
      <p:ext uri="{BB962C8B-B14F-4D97-AF65-F5344CB8AC3E}">
        <p14:creationId xmlns:p14="http://schemas.microsoft.com/office/powerpoint/2010/main" val="3027243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3" y="1658303"/>
            <a:ext cx="4027921" cy="3544318"/>
          </a:xfrm>
        </p:spPr>
        <p:txBody>
          <a:bodyPr/>
          <a:lstStyle/>
          <a:p>
            <a:pPr>
              <a:spcAft>
                <a:spcPts val="300"/>
              </a:spcAft>
            </a:pPr>
            <a:r>
              <a:rPr lang="en-US" sz="1200" dirty="0">
                <a:solidFill>
                  <a:schemeClr val="accent1"/>
                </a:solidFill>
              </a:rPr>
              <a:t>Deep vein thrombosis (DVT) is a serious complication in stroke patients and may lead to the devastating consequences of a pulmonary embolism.</a:t>
            </a:r>
          </a:p>
          <a:p>
            <a:pPr>
              <a:spcAft>
                <a:spcPts val="300"/>
              </a:spcAft>
            </a:pPr>
            <a:r>
              <a:rPr lang="en-US" sz="1200" dirty="0">
                <a:solidFill>
                  <a:schemeClr val="accent1"/>
                </a:solidFill>
              </a:rPr>
              <a:t>Failure to recognize and protect acutely ill-hospitalized patients at risk for VTE increases their chances for developing DVT or dying from a PE.</a:t>
            </a:r>
          </a:p>
          <a:p>
            <a:pPr>
              <a:spcAft>
                <a:spcPts val="300"/>
              </a:spcAft>
            </a:pPr>
            <a:r>
              <a:rPr lang="en-US" sz="1200" dirty="0">
                <a:solidFill>
                  <a:schemeClr val="accent1"/>
                </a:solidFill>
              </a:rPr>
              <a:t>VTE assessment MUST be addressed on every patient, every shift.</a:t>
            </a:r>
          </a:p>
          <a:p>
            <a:pPr>
              <a:spcAft>
                <a:spcPts val="300"/>
              </a:spcAft>
            </a:pPr>
            <a:r>
              <a:rPr lang="en-US" sz="1200" dirty="0">
                <a:solidFill>
                  <a:schemeClr val="accent1"/>
                </a:solidFill>
              </a:rPr>
              <a:t>There are two types of VTE prophylaxis: Chemical and Mechanical</a:t>
            </a:r>
          </a:p>
          <a:p>
            <a:pPr>
              <a:spcAft>
                <a:spcPts val="300"/>
              </a:spcAft>
            </a:pPr>
            <a:r>
              <a:rPr lang="en-US" sz="1200" b="1" dirty="0">
                <a:solidFill>
                  <a:schemeClr val="accent1"/>
                </a:solidFill>
              </a:rPr>
              <a:t>If unable to provide Chemical and Mechanical VTE prophylaxis </a:t>
            </a:r>
            <a:r>
              <a:rPr lang="en-US" sz="1200" dirty="0">
                <a:solidFill>
                  <a:schemeClr val="accent1"/>
                </a:solidFill>
              </a:rPr>
              <a:t>(amputee, cellulitis, patient refused both prophylaxis’s, acute DVT, and surgery), </a:t>
            </a:r>
            <a:r>
              <a:rPr lang="en-US" sz="1200" b="1" dirty="0">
                <a:solidFill>
                  <a:srgbClr val="FF0000"/>
                </a:solidFill>
              </a:rPr>
              <a:t>notify provider and obtain VTE exclusion order.</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lstStyle/>
          <a:p>
            <a:r>
              <a:rPr lang="en-US" dirty="0"/>
              <a:t>Deep Vein Thrombosis Prophylaxis</a:t>
            </a:r>
          </a:p>
        </p:txBody>
      </p:sp>
      <p:graphicFrame>
        <p:nvGraphicFramePr>
          <p:cNvPr id="8" name="Content Placeholder 3">
            <a:extLst>
              <a:ext uri="{FF2B5EF4-FFF2-40B4-BE49-F238E27FC236}">
                <a16:creationId xmlns:a16="http://schemas.microsoft.com/office/drawing/2014/main" id="{2902DF44-B33D-426A-A953-C4E2C03E5C12}"/>
              </a:ext>
            </a:extLst>
          </p:cNvPr>
          <p:cNvGraphicFramePr>
            <a:graphicFrameLocks/>
          </p:cNvGraphicFramePr>
          <p:nvPr>
            <p:extLst>
              <p:ext uri="{D42A27DB-BD31-4B8C-83A1-F6EECF244321}">
                <p14:modId xmlns:p14="http://schemas.microsoft.com/office/powerpoint/2010/main" val="3813446288"/>
              </p:ext>
            </p:extLst>
          </p:nvPr>
        </p:nvGraphicFramePr>
        <p:xfrm>
          <a:off x="4485121" y="1413599"/>
          <a:ext cx="4122850" cy="2265550"/>
        </p:xfrm>
        <a:graphic>
          <a:graphicData uri="http://schemas.openxmlformats.org/drawingml/2006/table">
            <a:tbl>
              <a:tblPr firstRow="1" bandRow="1">
                <a:tableStyleId>{5C22544A-7EE6-4342-B048-85BDC9FD1C3A}</a:tableStyleId>
              </a:tblPr>
              <a:tblGrid>
                <a:gridCol w="2061425">
                  <a:extLst>
                    <a:ext uri="{9D8B030D-6E8A-4147-A177-3AD203B41FA5}">
                      <a16:colId xmlns:a16="http://schemas.microsoft.com/office/drawing/2014/main" val="3479743960"/>
                    </a:ext>
                  </a:extLst>
                </a:gridCol>
                <a:gridCol w="2061425">
                  <a:extLst>
                    <a:ext uri="{9D8B030D-6E8A-4147-A177-3AD203B41FA5}">
                      <a16:colId xmlns:a16="http://schemas.microsoft.com/office/drawing/2014/main" val="1494824005"/>
                    </a:ext>
                  </a:extLst>
                </a:gridCol>
              </a:tblGrid>
              <a:tr h="460083">
                <a:tc>
                  <a:txBody>
                    <a:bodyPr/>
                    <a:lstStyle/>
                    <a:p>
                      <a:pPr algn="l"/>
                      <a:r>
                        <a:rPr lang="en-US" sz="1400" dirty="0">
                          <a:latin typeface="Mark for HCA" panose="020B0606020201010104" pitchFamily="34" charset="0"/>
                          <a:cs typeface="Mark for HCA" panose="020B0606020201010104" pitchFamily="34" charset="0"/>
                        </a:rPr>
                        <a:t>Chemical VTE  Prophylaxis</a:t>
                      </a:r>
                    </a:p>
                  </a:txBody>
                  <a:tcPr anchor="ct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US" sz="1400" dirty="0">
                          <a:latin typeface="Mark for HCA" panose="020B0606020201010104" pitchFamily="34" charset="0"/>
                          <a:cs typeface="Mark for HCA" panose="020B0606020201010104" pitchFamily="34" charset="0"/>
                        </a:rPr>
                        <a:t>Mechanical VTE Prophylaxis</a:t>
                      </a:r>
                    </a:p>
                  </a:txBody>
                  <a:tcPr anchor="ctr"/>
                </a:tc>
                <a:extLst>
                  <a:ext uri="{0D108BD9-81ED-4DB2-BD59-A6C34878D82A}">
                    <a16:rowId xmlns:a16="http://schemas.microsoft.com/office/drawing/2014/main" val="3368845839"/>
                  </a:ext>
                </a:extLst>
              </a:tr>
              <a:tr h="210051">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Lovenox SQ</a:t>
                      </a:r>
                    </a:p>
                    <a:p>
                      <a:pPr marL="0" marR="0" algn="l">
                        <a:lnSpc>
                          <a:spcPct val="115000"/>
                        </a:lnSpc>
                        <a:spcBef>
                          <a:spcPts val="0"/>
                        </a:spcBef>
                        <a:spcAft>
                          <a:spcPts val="0"/>
                        </a:spcAft>
                      </a:pPr>
                      <a:endParaRPr lang="en-US" sz="1050" dirty="0">
                        <a:solidFill>
                          <a:schemeClr val="accent1"/>
                        </a:solidFill>
                        <a:effectLst/>
                        <a:latin typeface="Mark for HCA" panose="020B0606020201010104" pitchFamily="34" charset="0"/>
                        <a:ea typeface="MS Mincho"/>
                        <a:cs typeface="Mark for HCA" panose="020B0606020201010104" pitchFamily="34" charset="0"/>
                      </a:endParaRPr>
                    </a:p>
                  </a:txBody>
                  <a:tcPr marL="68580" marR="68580" marT="0" marB="0" anchor="ctr"/>
                </a:tc>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DVT boots-calf/thigh</a:t>
                      </a:r>
                    </a:p>
                  </a:txBody>
                  <a:tcPr marL="68580" marR="68580" marT="0" marB="0" anchor="ctr"/>
                </a:tc>
                <a:extLst>
                  <a:ext uri="{0D108BD9-81ED-4DB2-BD59-A6C34878D82A}">
                    <a16:rowId xmlns:a16="http://schemas.microsoft.com/office/drawing/2014/main" val="3388582134"/>
                  </a:ext>
                </a:extLst>
              </a:tr>
              <a:tr h="217552">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Coumadin/Warfarin</a:t>
                      </a:r>
                    </a:p>
                    <a:p>
                      <a:pPr marL="0" marR="0" algn="l">
                        <a:lnSpc>
                          <a:spcPct val="115000"/>
                        </a:lnSpc>
                        <a:spcBef>
                          <a:spcPts val="0"/>
                        </a:spcBef>
                        <a:spcAft>
                          <a:spcPts val="0"/>
                        </a:spcAft>
                      </a:pPr>
                      <a:endParaRPr lang="en-US" sz="1050" dirty="0">
                        <a:solidFill>
                          <a:schemeClr val="accent1"/>
                        </a:solidFill>
                        <a:effectLst/>
                        <a:latin typeface="Mark for HCA" panose="020B0606020201010104" pitchFamily="34" charset="0"/>
                        <a:ea typeface="MS Mincho"/>
                        <a:cs typeface="Mark for HCA" panose="020B0606020201010104" pitchFamily="34" charset="0"/>
                      </a:endParaRPr>
                    </a:p>
                  </a:txBody>
                  <a:tcPr marL="68580" marR="68580" marT="0" marB="0" anchor="ctr"/>
                </a:tc>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SCDs</a:t>
                      </a:r>
                    </a:p>
                  </a:txBody>
                  <a:tcPr marL="68580" marR="68580" marT="0" marB="0" anchor="ctr"/>
                </a:tc>
                <a:extLst>
                  <a:ext uri="{0D108BD9-81ED-4DB2-BD59-A6C34878D82A}">
                    <a16:rowId xmlns:a16="http://schemas.microsoft.com/office/drawing/2014/main" val="2142026356"/>
                  </a:ext>
                </a:extLst>
              </a:tr>
              <a:tr h="317116">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Heparin </a:t>
                      </a:r>
                      <a:r>
                        <a:rPr lang="en-US" sz="1050" dirty="0">
                          <a:solidFill>
                            <a:srgbClr val="FF0000"/>
                          </a:solidFill>
                          <a:effectLst/>
                          <a:latin typeface="Mark for HCA" panose="020B0606020201010104" pitchFamily="34" charset="0"/>
                          <a:ea typeface="MS Mincho"/>
                          <a:cs typeface="Mark for HCA" panose="020B0606020201010104" pitchFamily="34" charset="0"/>
                        </a:rPr>
                        <a:t>SQ only </a:t>
                      </a:r>
                    </a:p>
                  </a:txBody>
                  <a:tcPr marL="68580" marR="68580" marT="0" marB="0" anchor="ctr"/>
                </a:tc>
                <a:tc>
                  <a:txBody>
                    <a:bodyPr/>
                    <a:lstStyle/>
                    <a:p>
                      <a:pPr marL="0" marR="0" algn="l">
                        <a:lnSpc>
                          <a:spcPct val="115000"/>
                        </a:lnSpc>
                        <a:spcBef>
                          <a:spcPts val="0"/>
                        </a:spcBef>
                        <a:spcAft>
                          <a:spcPts val="0"/>
                        </a:spcAft>
                      </a:pPr>
                      <a:r>
                        <a:rPr lang="en-US" sz="1050" dirty="0">
                          <a:solidFill>
                            <a:schemeClr val="accent1"/>
                          </a:solidFill>
                          <a:effectLst/>
                          <a:latin typeface="Mark for HCA" panose="020B0606020201010104" pitchFamily="34" charset="0"/>
                          <a:ea typeface="MS Mincho"/>
                          <a:cs typeface="Mark for HCA" panose="020B0606020201010104" pitchFamily="34" charset="0"/>
                        </a:rPr>
                        <a:t>Leg pumpers</a:t>
                      </a:r>
                    </a:p>
                  </a:txBody>
                  <a:tcPr marL="68580" marR="68580" marT="0" marB="0" anchor="ctr"/>
                </a:tc>
                <a:extLst>
                  <a:ext uri="{0D108BD9-81ED-4DB2-BD59-A6C34878D82A}">
                    <a16:rowId xmlns:a16="http://schemas.microsoft.com/office/drawing/2014/main" val="2911553011"/>
                  </a:ext>
                </a:extLst>
              </a:tr>
              <a:tr h="591705">
                <a:tc>
                  <a:txBody>
                    <a:bodyPr/>
                    <a:lstStyle/>
                    <a:p>
                      <a:pPr marL="0" marR="0" algn="l">
                        <a:lnSpc>
                          <a:spcPct val="115000"/>
                        </a:lnSpc>
                        <a:spcBef>
                          <a:spcPts val="0"/>
                        </a:spcBef>
                        <a:spcAft>
                          <a:spcPts val="0"/>
                        </a:spcAft>
                      </a:pPr>
                      <a:r>
                        <a:rPr lang="en-US" sz="1050" kern="1200" dirty="0">
                          <a:solidFill>
                            <a:srgbClr val="FF0000"/>
                          </a:solidFill>
                          <a:effectLst/>
                          <a:latin typeface="Mark for HCA" panose="020B0606020201010104" pitchFamily="34" charset="0"/>
                          <a:ea typeface="MS Mincho"/>
                        </a:rPr>
                        <a:t>Heparin IV, Apixaban, Xarelto are medical treatments not a Chemical prophylaxis</a:t>
                      </a:r>
                      <a:r>
                        <a:rPr lang="en-US" sz="1050" kern="1200" baseline="0" dirty="0">
                          <a:solidFill>
                            <a:srgbClr val="FF0000"/>
                          </a:solidFill>
                          <a:effectLst/>
                          <a:latin typeface="Mark for HCA" panose="020B0606020201010104" pitchFamily="34" charset="0"/>
                          <a:ea typeface="MS Mincho"/>
                        </a:rPr>
                        <a:t> </a:t>
                      </a:r>
                      <a:endParaRPr lang="en-US" sz="1050" dirty="0">
                        <a:solidFill>
                          <a:srgbClr val="FF0000"/>
                        </a:solidFill>
                        <a:effectLst/>
                        <a:latin typeface="Mark for HCA" panose="020B0606020201010104" pitchFamily="34" charset="0"/>
                        <a:ea typeface="MS Mincho"/>
                        <a:cs typeface="Mark for HCA" panose="020B0606020201010104" pitchFamily="34" charset="0"/>
                      </a:endParaRPr>
                    </a:p>
                  </a:txBody>
                  <a:tcPr marL="68580" marR="68580" marT="0" marB="0" anchor="ctr"/>
                </a:tc>
                <a:tc>
                  <a:txBody>
                    <a:bodyPr/>
                    <a:lstStyle/>
                    <a:p>
                      <a:pPr marL="0" marR="0" algn="l">
                        <a:lnSpc>
                          <a:spcPct val="115000"/>
                        </a:lnSpc>
                        <a:spcBef>
                          <a:spcPts val="0"/>
                        </a:spcBef>
                        <a:spcAft>
                          <a:spcPts val="0"/>
                        </a:spcAft>
                      </a:pPr>
                      <a:r>
                        <a:rPr lang="en-US" sz="1050" dirty="0">
                          <a:solidFill>
                            <a:srgbClr val="FF0000"/>
                          </a:solidFill>
                          <a:effectLst/>
                          <a:latin typeface="Mark for HCA" panose="020B0606020201010104" pitchFamily="34" charset="0"/>
                          <a:ea typeface="MS Mincho"/>
                          <a:cs typeface="Mark for HCA" panose="020B0606020201010104" pitchFamily="34" charset="0"/>
                        </a:rPr>
                        <a:t>Elastic compression stockings is not appropriate VTE prophylaxis for stroke patients.</a:t>
                      </a:r>
                    </a:p>
                  </a:txBody>
                  <a:tcPr marL="68580" marR="68580" marT="0" marB="0" anchor="ctr"/>
                </a:tc>
                <a:extLst>
                  <a:ext uri="{0D108BD9-81ED-4DB2-BD59-A6C34878D82A}">
                    <a16:rowId xmlns:a16="http://schemas.microsoft.com/office/drawing/2014/main" val="3770374926"/>
                  </a:ext>
                </a:extLst>
              </a:tr>
            </a:tbl>
          </a:graphicData>
        </a:graphic>
      </p:graphicFrame>
      <p:pic>
        <p:nvPicPr>
          <p:cNvPr id="4" name="Picture 3"/>
          <p:cNvPicPr>
            <a:picLocks noChangeAspect="1"/>
          </p:cNvPicPr>
          <p:nvPr/>
        </p:nvPicPr>
        <p:blipFill>
          <a:blip r:embed="rId2"/>
          <a:stretch>
            <a:fillRect/>
          </a:stretch>
        </p:blipFill>
        <p:spPr>
          <a:xfrm>
            <a:off x="6705599" y="3909192"/>
            <a:ext cx="1902371" cy="1562100"/>
          </a:xfrm>
          <a:prstGeom prst="rect">
            <a:avLst/>
          </a:prstGeom>
        </p:spPr>
      </p:pic>
      <p:pic>
        <p:nvPicPr>
          <p:cNvPr id="10" name="Picture 9"/>
          <p:cNvPicPr>
            <a:picLocks noChangeAspect="1"/>
          </p:cNvPicPr>
          <p:nvPr/>
        </p:nvPicPr>
        <p:blipFill>
          <a:blip r:embed="rId3"/>
          <a:stretch>
            <a:fillRect/>
          </a:stretch>
        </p:blipFill>
        <p:spPr>
          <a:xfrm>
            <a:off x="4485124" y="3909192"/>
            <a:ext cx="2020779" cy="809953"/>
          </a:xfrm>
          <a:prstGeom prst="rect">
            <a:avLst/>
          </a:prstGeom>
        </p:spPr>
      </p:pic>
      <p:pic>
        <p:nvPicPr>
          <p:cNvPr id="12" name="Picture 11"/>
          <p:cNvPicPr>
            <a:picLocks noChangeAspect="1"/>
          </p:cNvPicPr>
          <p:nvPr/>
        </p:nvPicPr>
        <p:blipFill>
          <a:blip r:embed="rId4"/>
          <a:stretch>
            <a:fillRect/>
          </a:stretch>
        </p:blipFill>
        <p:spPr>
          <a:xfrm>
            <a:off x="4995450" y="4907278"/>
            <a:ext cx="1000125" cy="1143000"/>
          </a:xfrm>
          <a:prstGeom prst="rect">
            <a:avLst/>
          </a:prstGeom>
        </p:spPr>
      </p:pic>
    </p:spTree>
    <p:extLst>
      <p:ext uri="{BB962C8B-B14F-4D97-AF65-F5344CB8AC3E}">
        <p14:creationId xmlns:p14="http://schemas.microsoft.com/office/powerpoint/2010/main" val="391526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E2C9C-036D-4823-B765-7CA3E0380BC1}"/>
              </a:ext>
            </a:extLst>
          </p:cNvPr>
          <p:cNvSpPr>
            <a:spLocks noGrp="1"/>
          </p:cNvSpPr>
          <p:nvPr>
            <p:ph sz="half" idx="1"/>
          </p:nvPr>
        </p:nvSpPr>
        <p:spPr>
          <a:xfrm>
            <a:off x="457204" y="1658303"/>
            <a:ext cx="2990189" cy="2882165"/>
          </a:xfrm>
        </p:spPr>
        <p:txBody>
          <a:bodyPr/>
          <a:lstStyle/>
          <a:p>
            <a:r>
              <a:rPr lang="en-US" sz="1400" dirty="0">
                <a:solidFill>
                  <a:schemeClr val="accent1"/>
                </a:solidFill>
              </a:rPr>
              <a:t>Antithrombotic are drugs that aim to restore tissue perfusion by maintaining blood flow.</a:t>
            </a:r>
          </a:p>
          <a:p>
            <a:r>
              <a:rPr lang="en-US" sz="1400" dirty="0">
                <a:solidFill>
                  <a:schemeClr val="accent1"/>
                </a:solidFill>
              </a:rPr>
              <a:t>Researchers have concluded that giving aspirin to stroke victims as soon as they arrive at the hospital reduces their risk of having a second stroke.</a:t>
            </a:r>
          </a:p>
          <a:p>
            <a:r>
              <a:rPr lang="en-US" sz="1400" dirty="0">
                <a:solidFill>
                  <a:schemeClr val="accent1"/>
                </a:solidFill>
              </a:rPr>
              <a:t>Early initiation of antithrombotic therapy reduces stroke mortality, morbidity and recurrence of the Stroke.</a:t>
            </a:r>
          </a:p>
          <a:p>
            <a:endParaRPr lang="en-US" sz="1800" dirty="0">
              <a:solidFill>
                <a:schemeClr val="accent1"/>
              </a:solidFill>
            </a:endParaRPr>
          </a:p>
        </p:txBody>
      </p:sp>
      <p:sp>
        <p:nvSpPr>
          <p:cNvPr id="5" name="Title 4">
            <a:extLst>
              <a:ext uri="{FF2B5EF4-FFF2-40B4-BE49-F238E27FC236}">
                <a16:creationId xmlns:a16="http://schemas.microsoft.com/office/drawing/2014/main" id="{AA35C199-942F-415D-8BC3-4BF215991A49}"/>
              </a:ext>
            </a:extLst>
          </p:cNvPr>
          <p:cNvSpPr>
            <a:spLocks noGrp="1"/>
          </p:cNvSpPr>
          <p:nvPr>
            <p:ph type="title"/>
          </p:nvPr>
        </p:nvSpPr>
        <p:spPr/>
        <p:txBody>
          <a:bodyPr>
            <a:noAutofit/>
          </a:bodyPr>
          <a:lstStyle/>
          <a:p>
            <a:r>
              <a:rPr lang="en-US" dirty="0"/>
              <a:t>Antithrombotic Therapy by the End of Hospital Day-2</a:t>
            </a:r>
          </a:p>
        </p:txBody>
      </p:sp>
      <p:sp>
        <p:nvSpPr>
          <p:cNvPr id="3" name="Content Placeholder 2">
            <a:extLst>
              <a:ext uri="{FF2B5EF4-FFF2-40B4-BE49-F238E27FC236}">
                <a16:creationId xmlns:a16="http://schemas.microsoft.com/office/drawing/2014/main" id="{5730D7B0-489F-4FD0-9630-105B653F4CD1}"/>
              </a:ext>
            </a:extLst>
          </p:cNvPr>
          <p:cNvSpPr>
            <a:spLocks noGrp="1"/>
          </p:cNvSpPr>
          <p:nvPr>
            <p:ph sz="half" idx="10"/>
          </p:nvPr>
        </p:nvSpPr>
        <p:spPr>
          <a:xfrm>
            <a:off x="3541987" y="1658304"/>
            <a:ext cx="5144814" cy="3922690"/>
          </a:xfrm>
        </p:spPr>
        <p:txBody>
          <a:bodyPr/>
          <a:lstStyle/>
          <a:p>
            <a:pPr marL="0" indent="0">
              <a:buNone/>
            </a:pPr>
            <a:r>
              <a:rPr lang="en-US" sz="1800" dirty="0">
                <a:solidFill>
                  <a:schemeClr val="accent1"/>
                </a:solidFill>
              </a:rPr>
              <a:t>Requirements:</a:t>
            </a:r>
          </a:p>
          <a:p>
            <a:pPr>
              <a:spcAft>
                <a:spcPts val="0"/>
              </a:spcAft>
            </a:pPr>
            <a:r>
              <a:rPr lang="en-US" sz="1400" dirty="0">
                <a:solidFill>
                  <a:schemeClr val="accent1"/>
                </a:solidFill>
              </a:rPr>
              <a:t>Based on clinical practice guidelines, antithrombotic therapy recommended </a:t>
            </a:r>
            <a:r>
              <a:rPr lang="en-US" sz="1400" b="1" dirty="0">
                <a:solidFill>
                  <a:schemeClr val="accent1"/>
                </a:solidFill>
              </a:rPr>
              <a:t>by the end of Hospital Day-2</a:t>
            </a:r>
            <a:r>
              <a:rPr lang="en-US" sz="1400" b="1" dirty="0">
                <a:solidFill>
                  <a:srgbClr val="FF0000"/>
                </a:solidFill>
              </a:rPr>
              <a:t>*</a:t>
            </a:r>
            <a:r>
              <a:rPr lang="en-US" sz="1400" b="1" dirty="0">
                <a:solidFill>
                  <a:schemeClr val="accent1"/>
                </a:solidFill>
              </a:rPr>
              <a:t>.</a:t>
            </a:r>
          </a:p>
          <a:p>
            <a:pPr marL="306893" lvl="1" indent="0">
              <a:spcAft>
                <a:spcPts val="0"/>
              </a:spcAft>
              <a:buNone/>
            </a:pPr>
            <a:r>
              <a:rPr lang="en-US" sz="1050" dirty="0">
                <a:solidFill>
                  <a:srgbClr val="FF0000"/>
                </a:solidFill>
              </a:rPr>
              <a:t>*Day of arrival to the Emergency Department considered Day-1.</a:t>
            </a:r>
          </a:p>
          <a:p>
            <a:pPr lvl="1">
              <a:spcAft>
                <a:spcPts val="0"/>
              </a:spcAft>
            </a:pPr>
            <a:endParaRPr lang="en-US" sz="1050" dirty="0">
              <a:solidFill>
                <a:schemeClr val="accent1"/>
              </a:solidFill>
            </a:endParaRPr>
          </a:p>
          <a:p>
            <a:pPr>
              <a:spcAft>
                <a:spcPts val="0"/>
              </a:spcAft>
            </a:pPr>
            <a:r>
              <a:rPr lang="en-US" sz="1400" dirty="0">
                <a:solidFill>
                  <a:schemeClr val="accent1"/>
                </a:solidFill>
              </a:rPr>
              <a:t>If patient cannot swallow/NPO or lethargic, than </a:t>
            </a:r>
            <a:r>
              <a:rPr lang="en-US" sz="1400" b="1" dirty="0">
                <a:solidFill>
                  <a:schemeClr val="accent1"/>
                </a:solidFill>
              </a:rPr>
              <a:t>Aspirin suppository </a:t>
            </a:r>
            <a:r>
              <a:rPr lang="en-US" sz="1400" dirty="0">
                <a:solidFill>
                  <a:schemeClr val="accent1"/>
                </a:solidFill>
              </a:rPr>
              <a:t>should be ordered.</a:t>
            </a:r>
          </a:p>
          <a:p>
            <a:pPr>
              <a:spcAft>
                <a:spcPts val="0"/>
              </a:spcAft>
            </a:pPr>
            <a:r>
              <a:rPr lang="en-US" sz="1400" dirty="0">
                <a:solidFill>
                  <a:schemeClr val="accent1"/>
                </a:solidFill>
              </a:rPr>
              <a:t>If antithrombotic treatment is contraindicated (GI bleed, bleeding disorder, brain malignancy, etc.) </a:t>
            </a:r>
            <a:r>
              <a:rPr lang="en-US" sz="1400" b="1" dirty="0">
                <a:solidFill>
                  <a:schemeClr val="accent1"/>
                </a:solidFill>
              </a:rPr>
              <a:t>need an Antithrombotic Contraindication exclusion order by the End of Hospital Day-2.</a:t>
            </a:r>
          </a:p>
          <a:p>
            <a:pPr>
              <a:spcAft>
                <a:spcPts val="0"/>
              </a:spcAft>
            </a:pPr>
            <a:r>
              <a:rPr lang="en-US" sz="1400" dirty="0">
                <a:solidFill>
                  <a:schemeClr val="accent1"/>
                </a:solidFill>
              </a:rPr>
              <a:t>An allergy or adverse reaction to one type of antithrombotic would NOT be a reason for not administering all antithrombotic. Order needed for another type of antithrombotic medication or </a:t>
            </a:r>
            <a:r>
              <a:rPr lang="en-US" sz="1400" b="1" dirty="0">
                <a:solidFill>
                  <a:schemeClr val="accent1"/>
                </a:solidFill>
              </a:rPr>
              <a:t>Antithrombotic Contraindication exclusion order by the End of Hospital Day-2.</a:t>
            </a:r>
          </a:p>
        </p:txBody>
      </p:sp>
      <p:pic>
        <p:nvPicPr>
          <p:cNvPr id="4" name="Picture 3"/>
          <p:cNvPicPr>
            <a:picLocks noChangeAspect="1"/>
          </p:cNvPicPr>
          <p:nvPr/>
        </p:nvPicPr>
        <p:blipFill>
          <a:blip r:embed="rId2"/>
          <a:stretch>
            <a:fillRect/>
          </a:stretch>
        </p:blipFill>
        <p:spPr>
          <a:xfrm>
            <a:off x="956442" y="4950372"/>
            <a:ext cx="1776248" cy="1240221"/>
          </a:xfrm>
          <a:prstGeom prst="rect">
            <a:avLst/>
          </a:prstGeom>
        </p:spPr>
      </p:pic>
    </p:spTree>
    <p:extLst>
      <p:ext uri="{BB962C8B-B14F-4D97-AF65-F5344CB8AC3E}">
        <p14:creationId xmlns:p14="http://schemas.microsoft.com/office/powerpoint/2010/main" val="807973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2" y="1658303"/>
            <a:ext cx="3840480" cy="4349749"/>
          </a:xfrm>
        </p:spPr>
        <p:txBody>
          <a:bodyPr/>
          <a:lstStyle/>
          <a:p>
            <a:r>
              <a:rPr lang="en-US" sz="1100" dirty="0">
                <a:solidFill>
                  <a:schemeClr val="accent1"/>
                </a:solidFill>
              </a:rPr>
              <a:t>As per the Joint Commission Requirements specific to Primary Stroke Certified Center, Ischemic stroke patients with Atrial fibrillation/flutter require a prescription for Anticoagulation medication at hospital discharge.</a:t>
            </a:r>
          </a:p>
          <a:p>
            <a:r>
              <a:rPr lang="en-US" sz="1100" dirty="0">
                <a:solidFill>
                  <a:schemeClr val="accent1"/>
                </a:solidFill>
              </a:rPr>
              <a:t>Prior to hospital discharge, the RN must make sure that Anticoagulation tx prescribed for patients with documented A-fib/A-flutter or History of A-fib/ A-flutter. </a:t>
            </a:r>
          </a:p>
          <a:p>
            <a:r>
              <a:rPr lang="en-US" sz="1100" dirty="0">
                <a:solidFill>
                  <a:schemeClr val="accent1"/>
                </a:solidFill>
              </a:rPr>
              <a:t>If anticoagulation tx contraindicated, review Discharge order for Anticoagulation Contraindication reason. If there is no Anticoagulation tx contraindication reason documented, notify PCP and obtain Anticoagulation Contraindication order prior to discharge.</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normAutofit fontScale="90000"/>
          </a:bodyPr>
          <a:lstStyle/>
          <a:p>
            <a:r>
              <a:rPr lang="en-US" dirty="0"/>
              <a:t>Anticoagulation Therapy for Stroke Patients with A-fib/flutter, Hx. A-fib/flutter or Hx. of Ablations </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297680" y="1658303"/>
            <a:ext cx="4480560" cy="4069835"/>
          </a:xfrm>
        </p:spPr>
        <p:txBody>
          <a:bodyPr/>
          <a:lstStyle/>
          <a:p>
            <a:pPr>
              <a:spcAft>
                <a:spcPts val="300"/>
              </a:spcAft>
            </a:pPr>
            <a:r>
              <a:rPr lang="en-US" sz="1100" dirty="0">
                <a:solidFill>
                  <a:schemeClr val="accent1"/>
                </a:solidFill>
              </a:rPr>
              <a:t>The most common cause of stroke is a blood clot. Atrial fibrillation (AF) describes the rapid, irregular beating of the left atrium (upper chamber) of the heart. These rapid contractions of the heart are weaker than normal contractions, resulting in slow flow of blood in the atrium. The blood pools and becomes sluggish and can result in the formation of blood clots.</a:t>
            </a:r>
          </a:p>
          <a:p>
            <a:pPr>
              <a:spcAft>
                <a:spcPts val="300"/>
              </a:spcAft>
            </a:pPr>
            <a:r>
              <a:rPr lang="en-US" sz="1100" dirty="0">
                <a:solidFill>
                  <a:schemeClr val="accent1"/>
                </a:solidFill>
              </a:rPr>
              <a:t>The risk factors for stroke in patients with A Fib: Congestive Heart Failure, Hypertension, Age greater than 65, Diabetes, Prior Stroke or TIA, History of heart attacks or blockages in the neck or leg arteries.</a:t>
            </a:r>
          </a:p>
          <a:p>
            <a:pPr>
              <a:spcAft>
                <a:spcPts val="300"/>
              </a:spcAft>
            </a:pPr>
            <a:r>
              <a:rPr lang="en-US" sz="1100" dirty="0">
                <a:solidFill>
                  <a:schemeClr val="accent1"/>
                </a:solidFill>
              </a:rPr>
              <a:t>Strokes caused by an irregular heart rhythm, called atrial fibrillation, often require blood-thinning medications to reduce the risk of future stroke.</a:t>
            </a:r>
          </a:p>
          <a:p>
            <a:pPr>
              <a:spcAft>
                <a:spcPts val="300"/>
              </a:spcAft>
            </a:pPr>
            <a:r>
              <a:rPr lang="en-US" sz="1100" dirty="0">
                <a:solidFill>
                  <a:schemeClr val="accent1"/>
                </a:solidFill>
              </a:rPr>
              <a:t>Anticoagulants ("blood thinners") are the most effective treatment for preventing blood clots in people at high risk of stroke.</a:t>
            </a:r>
          </a:p>
          <a:p>
            <a:pPr>
              <a:spcAft>
                <a:spcPts val="300"/>
              </a:spcAft>
            </a:pPr>
            <a:r>
              <a:rPr lang="en-US" sz="1100" dirty="0">
                <a:solidFill>
                  <a:schemeClr val="accent1"/>
                </a:solidFill>
              </a:rPr>
              <a:t>Blood thinners do not dissolve the clot, but they can stop it from getting bigger and keep new ones from forming. That gives your body time to break up the clot.</a:t>
            </a:r>
          </a:p>
          <a:p>
            <a:pPr>
              <a:spcAft>
                <a:spcPts val="300"/>
              </a:spcAft>
            </a:pPr>
            <a:r>
              <a:rPr lang="en-US" sz="1100" dirty="0">
                <a:solidFill>
                  <a:schemeClr val="accent1"/>
                </a:solidFill>
              </a:rPr>
              <a:t>Taking an anticoagulant medication can reduce the risk of having a stroke by approximately 50 to 70 percent.</a:t>
            </a:r>
          </a:p>
        </p:txBody>
      </p:sp>
      <p:pic>
        <p:nvPicPr>
          <p:cNvPr id="2" name="Picture 1"/>
          <p:cNvPicPr>
            <a:picLocks noChangeAspect="1"/>
          </p:cNvPicPr>
          <p:nvPr/>
        </p:nvPicPr>
        <p:blipFill>
          <a:blip r:embed="rId2"/>
          <a:stretch>
            <a:fillRect/>
          </a:stretch>
        </p:blipFill>
        <p:spPr>
          <a:xfrm>
            <a:off x="945931" y="4603531"/>
            <a:ext cx="2974428" cy="1404521"/>
          </a:xfrm>
          <a:prstGeom prst="rect">
            <a:avLst/>
          </a:prstGeom>
        </p:spPr>
      </p:pic>
    </p:spTree>
    <p:extLst>
      <p:ext uri="{BB962C8B-B14F-4D97-AF65-F5344CB8AC3E}">
        <p14:creationId xmlns:p14="http://schemas.microsoft.com/office/powerpoint/2010/main" val="403794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3" y="1658304"/>
            <a:ext cx="3907187" cy="4349748"/>
          </a:xfrm>
        </p:spPr>
        <p:txBody>
          <a:bodyPr/>
          <a:lstStyle/>
          <a:p>
            <a:r>
              <a:rPr lang="en-US" sz="1400" dirty="0">
                <a:solidFill>
                  <a:schemeClr val="accent1"/>
                </a:solidFill>
              </a:rPr>
              <a:t>As per the Joint Commission Requirements specific to Primary Stroke Certified Center, Ischemic stroke patients require a prescription for </a:t>
            </a:r>
            <a:r>
              <a:rPr lang="en-US" sz="1400" b="1" dirty="0">
                <a:solidFill>
                  <a:schemeClr val="accent1"/>
                </a:solidFill>
              </a:rPr>
              <a:t>Antithrombotic medication at hospital discharge.</a:t>
            </a:r>
          </a:p>
          <a:p>
            <a:r>
              <a:rPr lang="en-US" sz="1400" dirty="0">
                <a:solidFill>
                  <a:schemeClr val="accent1"/>
                </a:solidFill>
              </a:rPr>
              <a:t>Prior to hospital discharge, the RN must make sure that </a:t>
            </a:r>
            <a:r>
              <a:rPr lang="en-US" sz="1400" b="1" dirty="0">
                <a:solidFill>
                  <a:schemeClr val="accent1"/>
                </a:solidFill>
              </a:rPr>
              <a:t>Antithrombotic tx prescribed </a:t>
            </a:r>
          </a:p>
          <a:p>
            <a:r>
              <a:rPr lang="en-US" sz="1400" dirty="0">
                <a:solidFill>
                  <a:schemeClr val="accent1"/>
                </a:solidFill>
              </a:rPr>
              <a:t>If Antithrombotic tx contraindicated, review Discharge order for </a:t>
            </a:r>
            <a:r>
              <a:rPr lang="en-US" sz="1400" b="1" dirty="0">
                <a:solidFill>
                  <a:schemeClr val="accent1"/>
                </a:solidFill>
              </a:rPr>
              <a:t>Antithrombotic Contraindication reason. </a:t>
            </a:r>
          </a:p>
          <a:p>
            <a:r>
              <a:rPr lang="en-US" sz="1400" dirty="0">
                <a:solidFill>
                  <a:schemeClr val="accent1"/>
                </a:solidFill>
              </a:rPr>
              <a:t>If there is no Antithrombotic tx contraindication documented, notify PCP and obtain Antithrombotic Contraindication order prior to discharge.</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a:xfrm>
            <a:off x="457200" y="331159"/>
            <a:ext cx="8229600" cy="1082439"/>
          </a:xfrm>
        </p:spPr>
        <p:txBody>
          <a:bodyPr>
            <a:noAutofit/>
          </a:bodyPr>
          <a:lstStyle/>
          <a:p>
            <a:r>
              <a:rPr lang="en-US" dirty="0"/>
              <a:t>Antithrombotic Therapy for Stroke Patients at Discharge</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p:txBody>
          <a:bodyPr/>
          <a:lstStyle/>
          <a:p>
            <a:r>
              <a:rPr lang="en-US" sz="1400" b="1" dirty="0">
                <a:solidFill>
                  <a:schemeClr val="accent1"/>
                </a:solidFill>
              </a:rPr>
              <a:t>Antithrombotic are drugs that aim to restore tissue perfusion by maintaining blood flow.</a:t>
            </a:r>
          </a:p>
          <a:p>
            <a:r>
              <a:rPr lang="en-US" sz="1200" dirty="0">
                <a:solidFill>
                  <a:schemeClr val="accent1"/>
                </a:solidFill>
              </a:rPr>
              <a:t>Researchers have concluded that giving aspirin to stroke victims as soon as they arrive at the hospital reduces their risk of having a second stroke.</a:t>
            </a:r>
          </a:p>
          <a:p>
            <a:r>
              <a:rPr lang="en-US" sz="1200" dirty="0">
                <a:solidFill>
                  <a:schemeClr val="accent1"/>
                </a:solidFill>
              </a:rPr>
              <a:t>Early initiation of antithrombotic therapy reduces stroke mortality, morbidity and recurrence of the Stroke.</a:t>
            </a:r>
          </a:p>
        </p:txBody>
      </p:sp>
      <p:pic>
        <p:nvPicPr>
          <p:cNvPr id="2" name="Picture 1"/>
          <p:cNvPicPr>
            <a:picLocks noChangeAspect="1"/>
          </p:cNvPicPr>
          <p:nvPr/>
        </p:nvPicPr>
        <p:blipFill>
          <a:blip r:embed="rId2"/>
          <a:stretch>
            <a:fillRect/>
          </a:stretch>
        </p:blipFill>
        <p:spPr>
          <a:xfrm>
            <a:off x="5265683" y="3815255"/>
            <a:ext cx="2995448" cy="2070537"/>
          </a:xfrm>
          <a:prstGeom prst="rect">
            <a:avLst/>
          </a:prstGeom>
        </p:spPr>
      </p:pic>
    </p:spTree>
    <p:extLst>
      <p:ext uri="{BB962C8B-B14F-4D97-AF65-F5344CB8AC3E}">
        <p14:creationId xmlns:p14="http://schemas.microsoft.com/office/powerpoint/2010/main" val="2532245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p:txBody>
          <a:bodyPr/>
          <a:lstStyle/>
          <a:p>
            <a:r>
              <a:rPr lang="en-US" sz="1200" dirty="0">
                <a:solidFill>
                  <a:schemeClr val="accent1"/>
                </a:solidFill>
              </a:rPr>
              <a:t>As per the Joint Commission Requirements specific to Primary Stroke Certified Center, Ischemic stroke patients require a prescription for Statin medication at hospital discharge.</a:t>
            </a:r>
          </a:p>
          <a:p>
            <a:r>
              <a:rPr lang="en-US" sz="1200" dirty="0">
                <a:solidFill>
                  <a:schemeClr val="accent1"/>
                </a:solidFill>
              </a:rPr>
              <a:t>Prior to hospital discharge, the RN should assess the patient’s discharge medications to ensure Statin therapy prescribed. </a:t>
            </a:r>
          </a:p>
          <a:p>
            <a:r>
              <a:rPr lang="en-US" sz="1200" dirty="0">
                <a:solidFill>
                  <a:schemeClr val="accent1"/>
                </a:solidFill>
              </a:rPr>
              <a:t>Discuss with MD if there is no order for Statin therapy at discharge, Statin Contraindication Exclusion order needed prior to discharge.</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a:xfrm>
            <a:off x="457200" y="331159"/>
            <a:ext cx="8229600" cy="1082439"/>
          </a:xfrm>
        </p:spPr>
        <p:txBody>
          <a:bodyPr>
            <a:noAutofit/>
          </a:bodyPr>
          <a:lstStyle/>
          <a:p>
            <a:r>
              <a:rPr lang="en-US" dirty="0"/>
              <a:t>Statin Therapy for Stroke Patients at Discharge</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2"/>
            <a:ext cx="4297680" cy="4349749"/>
          </a:xfrm>
        </p:spPr>
        <p:txBody>
          <a:bodyPr/>
          <a:lstStyle/>
          <a:p>
            <a:r>
              <a:rPr lang="en-US" sz="1200" b="1" dirty="0">
                <a:solidFill>
                  <a:schemeClr val="accent1"/>
                </a:solidFill>
              </a:rPr>
              <a:t>Ischemic strokes </a:t>
            </a:r>
            <a:r>
              <a:rPr lang="en-US" sz="1200" dirty="0">
                <a:solidFill>
                  <a:schemeClr val="accent1"/>
                </a:solidFill>
              </a:rPr>
              <a:t>– the most common type of stroke – may be caused by a buildup of cholesterol in the arteries, which blocks blood flow to brain.</a:t>
            </a:r>
          </a:p>
          <a:p>
            <a:r>
              <a:rPr lang="en-US" sz="1200" dirty="0">
                <a:solidFill>
                  <a:schemeClr val="accent1"/>
                </a:solidFill>
              </a:rPr>
              <a:t>Elevated cholesterol, low levels of high-density lipoprotein (HDL) and high levels of low-density lipoprotein (LDL) are associated with an increased risk of ischemic stroke.</a:t>
            </a:r>
          </a:p>
          <a:p>
            <a:r>
              <a:rPr lang="en-US" sz="1200" b="1" dirty="0">
                <a:solidFill>
                  <a:schemeClr val="accent1"/>
                </a:solidFill>
              </a:rPr>
              <a:t>Statins</a:t>
            </a:r>
            <a:r>
              <a:rPr lang="en-US" sz="1200" dirty="0">
                <a:solidFill>
                  <a:schemeClr val="accent1"/>
                </a:solidFill>
              </a:rPr>
              <a:t> are drugs that can lower your cholesterol. They work by blocking a substance your body needs to make cholesterol.</a:t>
            </a:r>
          </a:p>
          <a:p>
            <a:r>
              <a:rPr lang="en-US" sz="1200" dirty="0">
                <a:solidFill>
                  <a:schemeClr val="accent1"/>
                </a:solidFill>
              </a:rPr>
              <a:t>These drugs may help stabilize the plaques on blood vessel walls and reduce the risk of certain blood clots.</a:t>
            </a:r>
          </a:p>
          <a:p>
            <a:r>
              <a:rPr lang="en-US" sz="1200" b="1" dirty="0">
                <a:solidFill>
                  <a:schemeClr val="accent1"/>
                </a:solidFill>
              </a:rPr>
              <a:t>Statins</a:t>
            </a:r>
            <a:r>
              <a:rPr lang="en-US" sz="1200" dirty="0">
                <a:solidFill>
                  <a:schemeClr val="accent1"/>
                </a:solidFill>
              </a:rPr>
              <a:t> are considered the most important advance in stroke prevention since the introduction of aspirin and antihypertensive treatments.</a:t>
            </a:r>
          </a:p>
          <a:p>
            <a:r>
              <a:rPr lang="en-US" sz="1200" dirty="0">
                <a:solidFill>
                  <a:schemeClr val="accent1"/>
                </a:solidFill>
              </a:rPr>
              <a:t>The risk of having another stroke increased 42 percent for patients who stopped taking statins.</a:t>
            </a:r>
          </a:p>
          <a:p>
            <a:r>
              <a:rPr lang="en-US" sz="1200" dirty="0">
                <a:solidFill>
                  <a:schemeClr val="accent1"/>
                </a:solidFill>
              </a:rPr>
              <a:t>The risk of death from any cause increased 37 percent after discontinuing statins.</a:t>
            </a:r>
          </a:p>
        </p:txBody>
      </p:sp>
      <p:pic>
        <p:nvPicPr>
          <p:cNvPr id="2" name="Picture 1"/>
          <p:cNvPicPr>
            <a:picLocks noChangeAspect="1"/>
          </p:cNvPicPr>
          <p:nvPr/>
        </p:nvPicPr>
        <p:blipFill>
          <a:blip r:embed="rId2"/>
          <a:stretch>
            <a:fillRect/>
          </a:stretch>
        </p:blipFill>
        <p:spPr>
          <a:xfrm>
            <a:off x="1010621" y="4045902"/>
            <a:ext cx="2800350" cy="1962150"/>
          </a:xfrm>
          <a:prstGeom prst="rect">
            <a:avLst/>
          </a:prstGeom>
        </p:spPr>
      </p:pic>
    </p:spTree>
    <p:extLst>
      <p:ext uri="{BB962C8B-B14F-4D97-AF65-F5344CB8AC3E}">
        <p14:creationId xmlns:p14="http://schemas.microsoft.com/office/powerpoint/2010/main" val="611316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p:txBody>
          <a:bodyPr/>
          <a:lstStyle/>
          <a:p>
            <a:r>
              <a:rPr lang="en-US" sz="1200" dirty="0">
                <a:solidFill>
                  <a:schemeClr val="accent1"/>
                </a:solidFill>
              </a:rPr>
              <a:t>As per The Joint Commission requirements specific to the Primary Stroke Certified Centers, Ischemic and Hemorrhagic stroke patients require assessment for rehabilitation services (PT/OT/ST) before discharge.</a:t>
            </a:r>
          </a:p>
          <a:p>
            <a:r>
              <a:rPr lang="en-US" sz="1200" dirty="0">
                <a:solidFill>
                  <a:schemeClr val="accent1"/>
                </a:solidFill>
              </a:rPr>
              <a:t>The primary goal of rehabilitation is to prevent complications, minimize impairments, and maximize function.</a:t>
            </a:r>
          </a:p>
          <a:p>
            <a:r>
              <a:rPr lang="en-US" sz="1200" dirty="0">
                <a:solidFill>
                  <a:schemeClr val="accent1"/>
                </a:solidFill>
              </a:rPr>
              <a:t>Expect orders for PT/OT/ST evaluation on all Stroke patients. </a:t>
            </a:r>
          </a:p>
          <a:p>
            <a:r>
              <a:rPr lang="en-US" sz="1200" dirty="0">
                <a:solidFill>
                  <a:schemeClr val="accent1"/>
                </a:solidFill>
              </a:rPr>
              <a:t>Prior to hospital discharge, make sure that PT/OT/ST assessment documented by Rehab department.</a:t>
            </a:r>
          </a:p>
          <a:p>
            <a:r>
              <a:rPr lang="en-US" sz="1200" dirty="0">
                <a:solidFill>
                  <a:schemeClr val="accent1"/>
                </a:solidFill>
              </a:rPr>
              <a:t>If PT/OT/ST contraindicated, Rehab. Contraindication exclusion order needed (see “Discharge Order”).</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a:xfrm>
            <a:off x="457200" y="331159"/>
            <a:ext cx="8229600" cy="1082439"/>
          </a:xfrm>
        </p:spPr>
        <p:txBody>
          <a:bodyPr>
            <a:noAutofit/>
          </a:bodyPr>
          <a:lstStyle/>
          <a:p>
            <a:r>
              <a:rPr lang="en-US" dirty="0"/>
              <a:t>Rehab Therapy for Stroke Patients prior Discharge</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3"/>
            <a:ext cx="4297680" cy="4349749"/>
          </a:xfrm>
        </p:spPr>
        <p:txBody>
          <a:bodyPr/>
          <a:lstStyle/>
          <a:p>
            <a:r>
              <a:rPr lang="en-US" sz="1050" dirty="0">
                <a:solidFill>
                  <a:schemeClr val="accent1"/>
                </a:solidFill>
              </a:rPr>
              <a:t>Stroke is the number one cause of serious adult disability in the United States.</a:t>
            </a:r>
          </a:p>
          <a:p>
            <a:r>
              <a:rPr lang="en-US" sz="1050" dirty="0">
                <a:solidFill>
                  <a:schemeClr val="accent1"/>
                </a:solidFill>
              </a:rPr>
              <a:t>Ten percent of stroke survivors recover almost completely. </a:t>
            </a:r>
          </a:p>
          <a:p>
            <a:r>
              <a:rPr lang="en-US" sz="1050" dirty="0">
                <a:solidFill>
                  <a:schemeClr val="accent1"/>
                </a:solidFill>
              </a:rPr>
              <a:t>Ten percent require care in a nursing home or other long-term care facility.</a:t>
            </a:r>
          </a:p>
          <a:p>
            <a:r>
              <a:rPr lang="en-US" sz="1050" dirty="0">
                <a:solidFill>
                  <a:schemeClr val="accent1"/>
                </a:solidFill>
              </a:rPr>
              <a:t>Twenty-five percent recover with minor impairments.</a:t>
            </a:r>
          </a:p>
          <a:p>
            <a:r>
              <a:rPr lang="en-US" sz="1050" dirty="0">
                <a:solidFill>
                  <a:schemeClr val="accent1"/>
                </a:solidFill>
              </a:rPr>
              <a:t>Forty percent experience moderate to severe impairments.</a:t>
            </a:r>
          </a:p>
          <a:p>
            <a:r>
              <a:rPr lang="en-US" sz="1050" dirty="0">
                <a:solidFill>
                  <a:schemeClr val="accent1"/>
                </a:solidFill>
              </a:rPr>
              <a:t>Physical therapists assess patients in the area of functional mobility. The aim of physical therapy is to have the stroke patient relearn simple motor activities such as walking, sitting, standing, lying down, and the process of switching from one type of movement to another.</a:t>
            </a:r>
          </a:p>
          <a:p>
            <a:r>
              <a:rPr lang="en-US" sz="1050" dirty="0">
                <a:solidFill>
                  <a:schemeClr val="accent1"/>
                </a:solidFill>
              </a:rPr>
              <a:t> Occupation therapists assess the impact of changes in motor function, sensation, coordination, visual perception, and cognition on person’s capacity to manage daily life tasks. Its goal is to help the stroke patient relearn everyday activities such as eating, drinking and swallowing, dressing, bathing, cooking, reading and writing, and using the toilet.</a:t>
            </a:r>
          </a:p>
          <a:p>
            <a:r>
              <a:rPr lang="en-US" sz="1050" dirty="0">
                <a:solidFill>
                  <a:schemeClr val="accent1"/>
                </a:solidFill>
              </a:rPr>
              <a:t>Speech therapists focus on patients’ cognitive impairments, language impairments (aphasia), speech impairments (dysarthria, apraxia), swallowing impairments (dysphagia), or other issues that affect a patient’s social interaction</a:t>
            </a:r>
          </a:p>
        </p:txBody>
      </p:sp>
      <p:pic>
        <p:nvPicPr>
          <p:cNvPr id="9" name="Picture 8">
            <a:extLst>
              <a:ext uri="{FF2B5EF4-FFF2-40B4-BE49-F238E27FC236}">
                <a16:creationId xmlns:a16="http://schemas.microsoft.com/office/drawing/2014/main" id="{7D4B50D7-4BD0-4FC0-8D88-294C85409E74}"/>
              </a:ext>
            </a:extLst>
          </p:cNvPr>
          <p:cNvPicPr>
            <a:picLocks noChangeAspect="1"/>
          </p:cNvPicPr>
          <p:nvPr/>
        </p:nvPicPr>
        <p:blipFill>
          <a:blip r:embed="rId2"/>
          <a:stretch>
            <a:fillRect/>
          </a:stretch>
        </p:blipFill>
        <p:spPr>
          <a:xfrm>
            <a:off x="955145" y="5098986"/>
            <a:ext cx="2983114" cy="1153771"/>
          </a:xfrm>
          <a:prstGeom prst="rect">
            <a:avLst/>
          </a:prstGeom>
        </p:spPr>
      </p:pic>
    </p:spTree>
    <p:extLst>
      <p:ext uri="{BB962C8B-B14F-4D97-AF65-F5344CB8AC3E}">
        <p14:creationId xmlns:p14="http://schemas.microsoft.com/office/powerpoint/2010/main" val="3941432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FC45BF-7B46-4F77-AE67-704337B01226}"/>
              </a:ext>
            </a:extLst>
          </p:cNvPr>
          <p:cNvSpPr>
            <a:spLocks noGrp="1"/>
          </p:cNvSpPr>
          <p:nvPr>
            <p:ph sz="half" idx="1"/>
          </p:nvPr>
        </p:nvSpPr>
        <p:spPr>
          <a:xfrm>
            <a:off x="457203" y="1658303"/>
            <a:ext cx="3931917" cy="4349749"/>
          </a:xfrm>
        </p:spPr>
        <p:txBody>
          <a:bodyPr/>
          <a:lstStyle/>
          <a:p>
            <a:r>
              <a:rPr lang="en-US" sz="2000" dirty="0">
                <a:solidFill>
                  <a:schemeClr val="accent1"/>
                </a:solidFill>
              </a:rPr>
              <a:t>Prior to hospital discharge, the RN must provide Stroke Education to all Stroke/TIA patients.</a:t>
            </a:r>
          </a:p>
        </p:txBody>
      </p:sp>
      <p:sp>
        <p:nvSpPr>
          <p:cNvPr id="5" name="Title 4">
            <a:extLst>
              <a:ext uri="{FF2B5EF4-FFF2-40B4-BE49-F238E27FC236}">
                <a16:creationId xmlns:a16="http://schemas.microsoft.com/office/drawing/2014/main" id="{6156BE3D-E8D2-4328-B01D-478F306AC234}"/>
              </a:ext>
            </a:extLst>
          </p:cNvPr>
          <p:cNvSpPr>
            <a:spLocks noGrp="1"/>
          </p:cNvSpPr>
          <p:nvPr>
            <p:ph type="title"/>
          </p:nvPr>
        </p:nvSpPr>
        <p:spPr/>
        <p:txBody>
          <a:bodyPr/>
          <a:lstStyle/>
          <a:p>
            <a:r>
              <a:rPr lang="en-US" dirty="0"/>
              <a:t>Stroke/TIA Risk Factors Education </a:t>
            </a:r>
          </a:p>
        </p:txBody>
      </p:sp>
      <p:sp>
        <p:nvSpPr>
          <p:cNvPr id="7" name="Content Placeholder 6">
            <a:extLst>
              <a:ext uri="{FF2B5EF4-FFF2-40B4-BE49-F238E27FC236}">
                <a16:creationId xmlns:a16="http://schemas.microsoft.com/office/drawing/2014/main" id="{0EDFA269-4688-41F5-8EC8-BD75E87FF7D7}"/>
              </a:ext>
            </a:extLst>
          </p:cNvPr>
          <p:cNvSpPr>
            <a:spLocks noGrp="1"/>
          </p:cNvSpPr>
          <p:nvPr>
            <p:ph sz="half" idx="10"/>
          </p:nvPr>
        </p:nvSpPr>
        <p:spPr>
          <a:xfrm>
            <a:off x="4389120" y="1658303"/>
            <a:ext cx="4297680" cy="4349749"/>
          </a:xfrm>
        </p:spPr>
        <p:txBody>
          <a:bodyPr/>
          <a:lstStyle/>
          <a:p>
            <a:r>
              <a:rPr lang="en-US" sz="1300" b="1" dirty="0">
                <a:solidFill>
                  <a:schemeClr val="accent1"/>
                </a:solidFill>
              </a:rPr>
              <a:t>Stroke is the fifth leading cause of death in the United States.</a:t>
            </a:r>
          </a:p>
          <a:p>
            <a:r>
              <a:rPr lang="en-US" sz="1300" dirty="0">
                <a:solidFill>
                  <a:schemeClr val="accent1"/>
                </a:solidFill>
              </a:rPr>
              <a:t>Some medical conditions and lifestyle choices can put anyone—regardless of gender, ethnicity, or age—at risk for stroke.</a:t>
            </a:r>
          </a:p>
          <a:p>
            <a:r>
              <a:rPr lang="en-US" sz="1300" dirty="0">
                <a:solidFill>
                  <a:schemeClr val="accent1"/>
                </a:solidFill>
              </a:rPr>
              <a:t>More than 50% of strokes are preventable with lifestyle changes and healthier choices.</a:t>
            </a:r>
          </a:p>
          <a:p>
            <a:r>
              <a:rPr lang="en-US" sz="1300" dirty="0">
                <a:solidFill>
                  <a:schemeClr val="accent1"/>
                </a:solidFill>
              </a:rPr>
              <a:t>Knowing your risk factors for stroke is the first step in preventing a stroke.</a:t>
            </a:r>
          </a:p>
          <a:p>
            <a:r>
              <a:rPr lang="en-US" sz="1300" dirty="0">
                <a:solidFill>
                  <a:schemeClr val="accent1"/>
                </a:solidFill>
              </a:rPr>
              <a:t>With the support of health professionals like you, your patients would better understand how to manage their risk factors like high blood pressure, high cholesterol, obesity, and diabetes to prevent reoccurrence of the Stroke/TIA.</a:t>
            </a:r>
          </a:p>
          <a:p>
            <a:r>
              <a:rPr lang="en-US" sz="1300" dirty="0">
                <a:solidFill>
                  <a:schemeClr val="accent1"/>
                </a:solidFill>
              </a:rPr>
              <a:t>Practicing discharge timeout is one of the best approaches to ensure that we are providing required Individualized Stroke Risk Factors Education to our patients and correctly documenting it in Meditech.</a:t>
            </a:r>
          </a:p>
        </p:txBody>
      </p:sp>
      <p:pic>
        <p:nvPicPr>
          <p:cNvPr id="2" name="Picture 1"/>
          <p:cNvPicPr>
            <a:picLocks noChangeAspect="1"/>
          </p:cNvPicPr>
          <p:nvPr/>
        </p:nvPicPr>
        <p:blipFill>
          <a:blip r:embed="rId2"/>
          <a:stretch>
            <a:fillRect/>
          </a:stretch>
        </p:blipFill>
        <p:spPr>
          <a:xfrm>
            <a:off x="805092" y="3373821"/>
            <a:ext cx="3399046" cy="2459422"/>
          </a:xfrm>
          <a:prstGeom prst="rect">
            <a:avLst/>
          </a:prstGeom>
        </p:spPr>
      </p:pic>
    </p:spTree>
    <p:extLst>
      <p:ext uri="{BB962C8B-B14F-4D97-AF65-F5344CB8AC3E}">
        <p14:creationId xmlns:p14="http://schemas.microsoft.com/office/powerpoint/2010/main" val="2107202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815"/>
            <a:ext cx="8229600" cy="1082439"/>
          </a:xfrm>
        </p:spPr>
        <p:txBody>
          <a:bodyPr/>
          <a:lstStyle/>
          <a:p>
            <a:r>
              <a:rPr lang="en-US" dirty="0"/>
              <a:t>Required Standardized Measures - Goal 100%</a:t>
            </a:r>
          </a:p>
        </p:txBody>
      </p:sp>
      <p:graphicFrame>
        <p:nvGraphicFramePr>
          <p:cNvPr id="4" name="Content Placeholder 3"/>
          <p:cNvGraphicFramePr>
            <a:graphicFrameLocks noGrp="1"/>
          </p:cNvGraphicFramePr>
          <p:nvPr>
            <p:ph idx="4294967295"/>
            <p:extLst/>
          </p:nvPr>
        </p:nvGraphicFramePr>
        <p:xfrm>
          <a:off x="902730" y="1920085"/>
          <a:ext cx="7338542" cy="3704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58CBDBCB-025B-45DD-8EFA-912386759F38}"/>
              </a:ext>
            </a:extLst>
          </p:cNvPr>
          <p:cNvSpPr>
            <a:spLocks noGrp="1"/>
          </p:cNvSpPr>
          <p:nvPr>
            <p:ph type="ftr" sz="quarter" idx="3"/>
          </p:nvPr>
        </p:nvSpPr>
        <p:spPr/>
        <p:txBody>
          <a:bodyPr/>
          <a:lstStyle/>
          <a:p>
            <a:pPr defTabSz="685983"/>
            <a:r>
              <a:rPr lang="en-US" dirty="0">
                <a:solidFill>
                  <a:srgbClr val="58595B"/>
                </a:solidFill>
                <a:latin typeface="Arial"/>
                <a:cs typeface="Arial"/>
              </a:rPr>
              <a:t>Primary Stroke Center Performance Improvement Plan 2022</a:t>
            </a:r>
          </a:p>
        </p:txBody>
      </p:sp>
    </p:spTree>
    <p:extLst>
      <p:ext uri="{BB962C8B-B14F-4D97-AF65-F5344CB8AC3E}">
        <p14:creationId xmlns:p14="http://schemas.microsoft.com/office/powerpoint/2010/main" val="1464917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3" y="1082568"/>
            <a:ext cx="3578769" cy="4834756"/>
          </a:xfrm>
        </p:spPr>
        <p:txBody>
          <a:bodyPr/>
          <a:lstStyle/>
          <a:p>
            <a:pPr lvl="0" algn="just">
              <a:lnSpc>
                <a:spcPct val="115000"/>
              </a:lnSpc>
              <a:spcAft>
                <a:spcPts val="0"/>
              </a:spcAft>
            </a:pPr>
            <a:r>
              <a:rPr lang="en-US" sz="1400" dirty="0">
                <a:solidFill>
                  <a:schemeClr val="tx1">
                    <a:lumMod val="50000"/>
                  </a:schemeClr>
                </a:solidFill>
                <a:ea typeface="MS Mincho"/>
              </a:rPr>
              <a:t>Most stroke survivors spent their lifetime with a disability that not only affects the clients themselves and their family, but, also brings economic impact to the country.</a:t>
            </a:r>
          </a:p>
          <a:p>
            <a:pPr lvl="0" algn="just">
              <a:lnSpc>
                <a:spcPct val="115000"/>
              </a:lnSpc>
              <a:spcAft>
                <a:spcPts val="0"/>
              </a:spcAft>
            </a:pPr>
            <a:r>
              <a:rPr lang="en-US" sz="1400" dirty="0">
                <a:solidFill>
                  <a:schemeClr val="tx1">
                    <a:lumMod val="50000"/>
                  </a:schemeClr>
                </a:solidFill>
                <a:ea typeface="MS Mincho"/>
              </a:rPr>
              <a:t>To understand post stroke recovery and to plan realistic rehabilitation goals, it is important to have a method of describing pre-stroke disability.</a:t>
            </a:r>
          </a:p>
          <a:p>
            <a:pPr lvl="0"/>
            <a:r>
              <a:rPr lang="en-US" sz="1400" dirty="0">
                <a:solidFill>
                  <a:srgbClr val="58595B">
                    <a:lumMod val="50000"/>
                  </a:srgbClr>
                </a:solidFill>
                <a:ea typeface="MS Mincho"/>
              </a:rPr>
              <a:t>The modified Rankin Scale (mRS) measures the degree of disability or dependence in the daily activities of people who have suffered a stroke</a:t>
            </a:r>
            <a:endParaRPr lang="en-US" sz="1400" dirty="0">
              <a:solidFill>
                <a:srgbClr val="58595B">
                  <a:lumMod val="50000"/>
                </a:srgbClr>
              </a:solidFill>
            </a:endParaRPr>
          </a:p>
          <a:p>
            <a:pPr lvl="0" algn="just">
              <a:lnSpc>
                <a:spcPct val="115000"/>
              </a:lnSpc>
              <a:spcAft>
                <a:spcPts val="0"/>
              </a:spcAft>
            </a:pPr>
            <a:r>
              <a:rPr lang="en-US" sz="1400" dirty="0">
                <a:solidFill>
                  <a:schemeClr val="tx1">
                    <a:lumMod val="50000"/>
                  </a:schemeClr>
                </a:solidFill>
                <a:ea typeface="MS Mincho"/>
              </a:rPr>
              <a:t>Document the Modified Rankin Scale on every Stroke/TIA patient prior to Discharge using designated field of the Discharge instructions under Stroke certification documentation</a:t>
            </a:r>
          </a:p>
        </p:txBody>
      </p:sp>
      <p:sp>
        <p:nvSpPr>
          <p:cNvPr id="5" name="Title 4"/>
          <p:cNvSpPr>
            <a:spLocks noGrp="1"/>
          </p:cNvSpPr>
          <p:nvPr>
            <p:ph type="title"/>
          </p:nvPr>
        </p:nvSpPr>
        <p:spPr>
          <a:xfrm>
            <a:off x="457200" y="331160"/>
            <a:ext cx="8229600" cy="667324"/>
          </a:xfrm>
        </p:spPr>
        <p:txBody>
          <a:bodyPr>
            <a:noAutofit/>
          </a:bodyPr>
          <a:lstStyle/>
          <a:p>
            <a:pPr>
              <a:lnSpc>
                <a:spcPct val="115000"/>
              </a:lnSpc>
              <a:spcBef>
                <a:spcPts val="0"/>
              </a:spcBef>
            </a:pPr>
            <a:r>
              <a:rPr lang="en-US" sz="3200" dirty="0">
                <a:solidFill>
                  <a:schemeClr val="tx1">
                    <a:lumMod val="50000"/>
                  </a:schemeClr>
                </a:solidFill>
                <a:ea typeface="MS Mincho"/>
              </a:rPr>
              <a:t>Modified Rankin Scale</a:t>
            </a:r>
            <a:br>
              <a:rPr lang="en-US" sz="3200" dirty="0">
                <a:ea typeface="MS Mincho"/>
              </a:rPr>
            </a:br>
            <a:endParaRPr lang="en-US" sz="3200" dirty="0"/>
          </a:p>
        </p:txBody>
      </p:sp>
      <p:graphicFrame>
        <p:nvGraphicFramePr>
          <p:cNvPr id="9" name="Content Placeholder 8"/>
          <p:cNvGraphicFramePr>
            <a:graphicFrameLocks noGrp="1"/>
          </p:cNvGraphicFramePr>
          <p:nvPr>
            <p:ph sz="half" idx="10"/>
            <p:extLst>
              <p:ext uri="{D42A27DB-BD31-4B8C-83A1-F6EECF244321}">
                <p14:modId xmlns:p14="http://schemas.microsoft.com/office/powerpoint/2010/main" val="153278923"/>
              </p:ext>
            </p:extLst>
          </p:nvPr>
        </p:nvGraphicFramePr>
        <p:xfrm>
          <a:off x="4667250" y="1082567"/>
          <a:ext cx="3910013" cy="4652293"/>
        </p:xfrm>
        <a:graphic>
          <a:graphicData uri="http://schemas.openxmlformats.org/drawingml/2006/table">
            <a:tbl>
              <a:tblPr firstRow="1" firstCol="1" bandRow="1"/>
              <a:tblGrid>
                <a:gridCol w="263543">
                  <a:extLst>
                    <a:ext uri="{9D8B030D-6E8A-4147-A177-3AD203B41FA5}">
                      <a16:colId xmlns:a16="http://schemas.microsoft.com/office/drawing/2014/main" val="1178783480"/>
                    </a:ext>
                  </a:extLst>
                </a:gridCol>
                <a:gridCol w="1429518">
                  <a:extLst>
                    <a:ext uri="{9D8B030D-6E8A-4147-A177-3AD203B41FA5}">
                      <a16:colId xmlns:a16="http://schemas.microsoft.com/office/drawing/2014/main" val="1434513268"/>
                    </a:ext>
                  </a:extLst>
                </a:gridCol>
                <a:gridCol w="2216952">
                  <a:extLst>
                    <a:ext uri="{9D8B030D-6E8A-4147-A177-3AD203B41FA5}">
                      <a16:colId xmlns:a16="http://schemas.microsoft.com/office/drawing/2014/main" val="1747369272"/>
                    </a:ext>
                  </a:extLst>
                </a:gridCol>
              </a:tblGrid>
              <a:tr h="241846">
                <a:tc>
                  <a:txBody>
                    <a:bodyPr/>
                    <a:lstStyle/>
                    <a:p>
                      <a:pPr marL="0" marR="0" algn="ctr">
                        <a:lnSpc>
                          <a:spcPct val="115000"/>
                        </a:lnSpc>
                        <a:spcBef>
                          <a:spcPts val="0"/>
                        </a:spcBef>
                        <a:spcAft>
                          <a:spcPts val="0"/>
                        </a:spcAft>
                      </a:pPr>
                      <a:r>
                        <a:rPr lang="en-US" sz="1600" b="1" dirty="0">
                          <a:solidFill>
                            <a:srgbClr val="FFFFFF"/>
                          </a:solidFill>
                          <a:effectLst/>
                          <a:latin typeface="Mark for HCA" panose="020B0606020201010104" pitchFamily="34" charset="0"/>
                          <a:ea typeface="MS Mincho"/>
                          <a:cs typeface="Mark for HCA" panose="020B0606020201010104" pitchFamily="34" charset="0"/>
                        </a:rPr>
                        <a:t>#</a:t>
                      </a:r>
                      <a:endParaRPr lang="en-US" sz="1600" b="1" dirty="0">
                        <a:effectLst/>
                        <a:latin typeface="Mark for HCA" panose="020B0606020201010104" pitchFamily="34" charset="0"/>
                        <a:ea typeface="MS Mincho"/>
                        <a:cs typeface="Mark for HCA" panose="020B0606020201010104" pitchFamily="34" charset="0"/>
                      </a:endParaRPr>
                    </a:p>
                  </a:txBody>
                  <a:tcPr marL="57500" marR="57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43F6A"/>
                    </a:solidFill>
                  </a:tcPr>
                </a:tc>
                <a:tc>
                  <a:txBody>
                    <a:bodyPr/>
                    <a:lstStyle/>
                    <a:p>
                      <a:pPr marL="0" marR="0" algn="ctr">
                        <a:lnSpc>
                          <a:spcPct val="115000"/>
                        </a:lnSpc>
                        <a:spcBef>
                          <a:spcPts val="0"/>
                        </a:spcBef>
                        <a:spcAft>
                          <a:spcPts val="0"/>
                        </a:spcAft>
                      </a:pPr>
                      <a:r>
                        <a:rPr lang="en-US" sz="1600" b="1" dirty="0">
                          <a:solidFill>
                            <a:srgbClr val="FFFFFF"/>
                          </a:solidFill>
                          <a:effectLst/>
                          <a:latin typeface="Mark for HCA" panose="020B0606020201010104" pitchFamily="34" charset="0"/>
                          <a:ea typeface="MS Mincho"/>
                          <a:cs typeface="Mark for HCA" panose="020B0606020201010104" pitchFamily="34" charset="0"/>
                        </a:rPr>
                        <a:t>mRs</a:t>
                      </a:r>
                      <a:endParaRPr lang="en-US" sz="1600" b="1" dirty="0">
                        <a:effectLst/>
                        <a:latin typeface="Mark for HCA" panose="020B0606020201010104" pitchFamily="34" charset="0"/>
                        <a:ea typeface="MS Mincho"/>
                        <a:cs typeface="Mark for HCA" panose="020B0606020201010104" pitchFamily="34" charset="0"/>
                      </a:endParaRPr>
                    </a:p>
                  </a:txBody>
                  <a:tcPr marL="57500" marR="57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43F6A"/>
                    </a:solidFill>
                  </a:tcPr>
                </a:tc>
                <a:tc>
                  <a:txBody>
                    <a:bodyPr/>
                    <a:lstStyle/>
                    <a:p>
                      <a:pPr marL="0" marR="0" algn="ctr">
                        <a:lnSpc>
                          <a:spcPct val="115000"/>
                        </a:lnSpc>
                        <a:spcBef>
                          <a:spcPts val="0"/>
                        </a:spcBef>
                        <a:spcAft>
                          <a:spcPts val="0"/>
                        </a:spcAft>
                      </a:pPr>
                      <a:r>
                        <a:rPr lang="en-US" sz="1600" b="1" dirty="0">
                          <a:solidFill>
                            <a:srgbClr val="FFFFFF"/>
                          </a:solidFill>
                          <a:effectLst/>
                          <a:latin typeface="Mark for HCA" panose="020B0606020201010104" pitchFamily="34" charset="0"/>
                          <a:ea typeface="MS Mincho"/>
                          <a:cs typeface="Mark for HCA" panose="020B0606020201010104" pitchFamily="34" charset="0"/>
                        </a:rPr>
                        <a:t>Definition</a:t>
                      </a:r>
                      <a:endParaRPr lang="en-US" sz="1600" b="1" dirty="0">
                        <a:effectLst/>
                        <a:latin typeface="Mark for HCA" panose="020B0606020201010104" pitchFamily="34" charset="0"/>
                        <a:ea typeface="MS Mincho"/>
                        <a:cs typeface="Mark for HCA" panose="020B0606020201010104" pitchFamily="34" charset="0"/>
                      </a:endParaRPr>
                    </a:p>
                  </a:txBody>
                  <a:tcPr marL="57500" marR="575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43F6A"/>
                    </a:solidFill>
                  </a:tcPr>
                </a:tc>
                <a:extLst>
                  <a:ext uri="{0D108BD9-81ED-4DB2-BD59-A6C34878D82A}">
                    <a16:rowId xmlns:a16="http://schemas.microsoft.com/office/drawing/2014/main" val="3037957388"/>
                  </a:ext>
                </a:extLst>
              </a:tr>
              <a:tr h="377706">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0</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No symptoms at all</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No symptoms at all.</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365480"/>
                  </a:ext>
                </a:extLst>
              </a:tr>
              <a:tr h="377706">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1</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No significant disability </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Able to carry out all usual duties and activities.</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119181"/>
                  </a:ext>
                </a:extLst>
              </a:tr>
              <a:tr h="770350">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2</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Slight disability</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Unable to carry out all previous activities, but able to look after own affairs without assistance.</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637313"/>
                  </a:ext>
                </a:extLst>
              </a:tr>
              <a:tr h="574028">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3</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Moderate disability</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Requiring some help, but able to walk without assistance.</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855265"/>
                  </a:ext>
                </a:extLst>
              </a:tr>
              <a:tr h="770350">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4</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Moderately severe disability </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Unable to attend to own bodily needs w/o assistance, and unable to walk unassisted.</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402887"/>
                  </a:ext>
                </a:extLst>
              </a:tr>
              <a:tr h="574028">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5</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Severe disability</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Requires constant nursing care and attention, bedridden, incontinent.</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899434"/>
                  </a:ext>
                </a:extLst>
              </a:tr>
              <a:tr h="193633">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6</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Expired</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 </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085967"/>
                  </a:ext>
                </a:extLst>
              </a:tr>
              <a:tr h="377706">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7</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Unable to contact patient</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 </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574871"/>
                  </a:ext>
                </a:extLst>
              </a:tr>
              <a:tr h="377706">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8</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a:solidFill>
                            <a:srgbClr val="000000"/>
                          </a:solidFill>
                          <a:effectLst/>
                          <a:latin typeface="Mark for HCA" panose="020B0606020201010104" pitchFamily="34" charset="0"/>
                          <a:ea typeface="MS Mincho"/>
                          <a:cs typeface="Mark for HCA" panose="020B0606020201010104" pitchFamily="34" charset="0"/>
                        </a:rPr>
                        <a:t>Not performed, UTD</a:t>
                      </a:r>
                      <a:endParaRPr lang="en-US" sz="110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solidFill>
                            <a:srgbClr val="000000"/>
                          </a:solidFill>
                          <a:effectLst/>
                          <a:latin typeface="Mark for HCA" panose="020B0606020201010104" pitchFamily="34" charset="0"/>
                          <a:ea typeface="MS Mincho"/>
                          <a:cs typeface="Mark for HCA" panose="020B0606020201010104" pitchFamily="34" charset="0"/>
                        </a:rPr>
                        <a:t> </a:t>
                      </a:r>
                      <a:endParaRPr lang="en-US" sz="1100" dirty="0">
                        <a:effectLst/>
                        <a:latin typeface="Mark for HCA" panose="020B0606020201010104" pitchFamily="34" charset="0"/>
                        <a:ea typeface="MS Mincho"/>
                        <a:cs typeface="Mark for HCA" panose="020B0606020201010104" pitchFamily="34" charset="0"/>
                      </a:endParaRPr>
                    </a:p>
                  </a:txBody>
                  <a:tcPr marL="57500" marR="57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296063"/>
                  </a:ext>
                </a:extLst>
              </a:tr>
            </a:tbl>
          </a:graphicData>
        </a:graphic>
      </p:graphicFrame>
    </p:spTree>
    <p:extLst>
      <p:ext uri="{BB962C8B-B14F-4D97-AF65-F5344CB8AC3E}">
        <p14:creationId xmlns:p14="http://schemas.microsoft.com/office/powerpoint/2010/main" val="2884928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368486-1080-4F9F-AB9C-FC57CD7A2B29}"/>
              </a:ext>
            </a:extLst>
          </p:cNvPr>
          <p:cNvSpPr>
            <a:spLocks noGrp="1"/>
          </p:cNvSpPr>
          <p:nvPr>
            <p:ph idx="1"/>
          </p:nvPr>
        </p:nvSpPr>
        <p:spPr>
          <a:xfrm>
            <a:off x="457200" y="1371600"/>
            <a:ext cx="7886700" cy="4323404"/>
          </a:xfrm>
        </p:spPr>
        <p:txBody>
          <a:bodyPr/>
          <a:lstStyle/>
          <a:p>
            <a:pPr marL="0" indent="0">
              <a:spcAft>
                <a:spcPts val="0"/>
              </a:spcAft>
              <a:buNone/>
            </a:pPr>
            <a:r>
              <a:rPr lang="en-US" dirty="0">
                <a:solidFill>
                  <a:schemeClr val="accent1"/>
                </a:solidFill>
              </a:rPr>
              <a:t>Stroke Alert Policy:</a:t>
            </a:r>
          </a:p>
          <a:p>
            <a:pPr marL="0" indent="0">
              <a:spcAft>
                <a:spcPts val="300"/>
              </a:spcAft>
              <a:buNone/>
            </a:pPr>
            <a:r>
              <a:rPr lang="en-US" sz="1100" b="1" dirty="0">
                <a:solidFill>
                  <a:schemeClr val="accent1"/>
                </a:solidFill>
                <a:hlinkClick r:id="rId2"/>
              </a:rPr>
              <a:t>Hold CTRL and Click Here</a:t>
            </a:r>
            <a:r>
              <a:rPr lang="en-US" sz="1100" b="1" dirty="0">
                <a:solidFill>
                  <a:schemeClr val="accent1"/>
                </a:solidFill>
              </a:rPr>
              <a:t> and start at Step 5 or follow all steps below:</a:t>
            </a:r>
          </a:p>
          <a:p>
            <a:pPr marL="0" indent="0">
              <a:buNone/>
            </a:pPr>
            <a:endParaRPr lang="en-US" dirty="0">
              <a:solidFill>
                <a:schemeClr val="accent1"/>
              </a:solidFill>
            </a:endParaRPr>
          </a:p>
        </p:txBody>
      </p:sp>
      <p:sp>
        <p:nvSpPr>
          <p:cNvPr id="3" name="Title 2">
            <a:extLst>
              <a:ext uri="{FF2B5EF4-FFF2-40B4-BE49-F238E27FC236}">
                <a16:creationId xmlns:a16="http://schemas.microsoft.com/office/drawing/2014/main" id="{16EB74E2-C1DD-4D60-A31F-C2F829BF950F}"/>
              </a:ext>
            </a:extLst>
          </p:cNvPr>
          <p:cNvSpPr>
            <a:spLocks noGrp="1"/>
          </p:cNvSpPr>
          <p:nvPr>
            <p:ph type="title"/>
          </p:nvPr>
        </p:nvSpPr>
        <p:spPr/>
        <p:txBody>
          <a:bodyPr>
            <a:noAutofit/>
          </a:bodyPr>
          <a:lstStyle/>
          <a:p>
            <a:r>
              <a:rPr lang="en-US" dirty="0"/>
              <a:t>Stroke Alert Policy</a:t>
            </a:r>
          </a:p>
        </p:txBody>
      </p:sp>
      <p:sp>
        <p:nvSpPr>
          <p:cNvPr id="9" name="Footer Placeholder 8">
            <a:extLst>
              <a:ext uri="{FF2B5EF4-FFF2-40B4-BE49-F238E27FC236}">
                <a16:creationId xmlns:a16="http://schemas.microsoft.com/office/drawing/2014/main" id="{5158EC82-93D4-4BC2-894E-2C33B3545D46}"/>
              </a:ext>
            </a:extLst>
          </p:cNvPr>
          <p:cNvSpPr>
            <a:spLocks noGrp="1"/>
          </p:cNvSpPr>
          <p:nvPr>
            <p:ph type="ftr" sz="quarter" idx="3"/>
          </p:nvPr>
        </p:nvSpPr>
        <p:spPr/>
        <p:txBody>
          <a:bodyPr/>
          <a:lstStyle/>
          <a:p>
            <a:r>
              <a:rPr lang="en-US">
                <a:cs typeface="Arial"/>
              </a:rPr>
              <a:t>ICU Nurse Stroke Program Orientation</a:t>
            </a:r>
            <a:endParaRPr lang="en-US" dirty="0">
              <a:cs typeface="Arial"/>
            </a:endParaRPr>
          </a:p>
        </p:txBody>
      </p:sp>
      <p:pic>
        <p:nvPicPr>
          <p:cNvPr id="11" name="Picture 10">
            <a:extLst>
              <a:ext uri="{FF2B5EF4-FFF2-40B4-BE49-F238E27FC236}">
                <a16:creationId xmlns:a16="http://schemas.microsoft.com/office/drawing/2014/main" id="{A77D778A-FED8-4522-9DB6-1ACB037A6CA7}"/>
              </a:ext>
            </a:extLst>
          </p:cNvPr>
          <p:cNvPicPr>
            <a:picLocks noChangeAspect="1"/>
          </p:cNvPicPr>
          <p:nvPr/>
        </p:nvPicPr>
        <p:blipFill>
          <a:blip r:embed="rId3"/>
          <a:stretch>
            <a:fillRect/>
          </a:stretch>
        </p:blipFill>
        <p:spPr>
          <a:xfrm>
            <a:off x="719877" y="2103119"/>
            <a:ext cx="3378977" cy="4114800"/>
          </a:xfrm>
          <a:prstGeom prst="rect">
            <a:avLst/>
          </a:prstGeom>
        </p:spPr>
      </p:pic>
      <p:pic>
        <p:nvPicPr>
          <p:cNvPr id="12" name="Picture 11">
            <a:extLst>
              <a:ext uri="{FF2B5EF4-FFF2-40B4-BE49-F238E27FC236}">
                <a16:creationId xmlns:a16="http://schemas.microsoft.com/office/drawing/2014/main" id="{21E55FDC-F556-4BF8-ACF6-AFA56B38EDD6}"/>
              </a:ext>
            </a:extLst>
          </p:cNvPr>
          <p:cNvPicPr>
            <a:picLocks noChangeAspect="1"/>
          </p:cNvPicPr>
          <p:nvPr/>
        </p:nvPicPr>
        <p:blipFill>
          <a:blip r:embed="rId4"/>
          <a:stretch>
            <a:fillRect/>
          </a:stretch>
        </p:blipFill>
        <p:spPr>
          <a:xfrm>
            <a:off x="4361530" y="2103120"/>
            <a:ext cx="3982370" cy="3017520"/>
          </a:xfrm>
          <a:prstGeom prst="rect">
            <a:avLst/>
          </a:prstGeom>
        </p:spPr>
      </p:pic>
    </p:spTree>
    <p:extLst>
      <p:ext uri="{BB962C8B-B14F-4D97-AF65-F5344CB8AC3E}">
        <p14:creationId xmlns:p14="http://schemas.microsoft.com/office/powerpoint/2010/main" val="1991492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368486-1080-4F9F-AB9C-FC57CD7A2B29}"/>
              </a:ext>
            </a:extLst>
          </p:cNvPr>
          <p:cNvSpPr>
            <a:spLocks noGrp="1"/>
          </p:cNvSpPr>
          <p:nvPr>
            <p:ph idx="1"/>
          </p:nvPr>
        </p:nvSpPr>
        <p:spPr>
          <a:xfrm>
            <a:off x="457200" y="1371600"/>
            <a:ext cx="7886700" cy="4323404"/>
          </a:xfrm>
        </p:spPr>
        <p:txBody>
          <a:bodyPr/>
          <a:lstStyle/>
          <a:p>
            <a:pPr marL="0" indent="0">
              <a:spcAft>
                <a:spcPts val="0"/>
              </a:spcAft>
              <a:buNone/>
            </a:pPr>
            <a:r>
              <a:rPr lang="en-US" dirty="0"/>
              <a:t>Clinical Practice Guidelines</a:t>
            </a:r>
            <a:r>
              <a:rPr lang="en-US" dirty="0">
                <a:solidFill>
                  <a:schemeClr val="accent1"/>
                </a:solidFill>
              </a:rPr>
              <a:t>:</a:t>
            </a:r>
          </a:p>
          <a:p>
            <a:pPr marL="0" indent="0">
              <a:spcAft>
                <a:spcPts val="300"/>
              </a:spcAft>
              <a:buNone/>
            </a:pPr>
            <a:r>
              <a:rPr lang="en-US" sz="1100" b="1" dirty="0">
                <a:solidFill>
                  <a:schemeClr val="accent1"/>
                </a:solidFill>
                <a:hlinkClick r:id="rId2"/>
              </a:rPr>
              <a:t>Hold CTRL and Click Here</a:t>
            </a:r>
            <a:r>
              <a:rPr lang="en-US" sz="1100" b="1" dirty="0">
                <a:solidFill>
                  <a:schemeClr val="accent1"/>
                </a:solidFill>
              </a:rPr>
              <a:t> and start at Step 5 or follow all steps below:</a:t>
            </a:r>
          </a:p>
          <a:p>
            <a:pPr marL="0" indent="0">
              <a:buNone/>
            </a:pPr>
            <a:endParaRPr lang="en-US" dirty="0">
              <a:solidFill>
                <a:schemeClr val="accent1"/>
              </a:solidFill>
            </a:endParaRPr>
          </a:p>
        </p:txBody>
      </p:sp>
      <p:sp>
        <p:nvSpPr>
          <p:cNvPr id="3" name="Title 2">
            <a:extLst>
              <a:ext uri="{FF2B5EF4-FFF2-40B4-BE49-F238E27FC236}">
                <a16:creationId xmlns:a16="http://schemas.microsoft.com/office/drawing/2014/main" id="{16EB74E2-C1DD-4D60-A31F-C2F829BF950F}"/>
              </a:ext>
            </a:extLst>
          </p:cNvPr>
          <p:cNvSpPr>
            <a:spLocks noGrp="1"/>
          </p:cNvSpPr>
          <p:nvPr>
            <p:ph type="title"/>
          </p:nvPr>
        </p:nvSpPr>
        <p:spPr/>
        <p:txBody>
          <a:bodyPr>
            <a:noAutofit/>
          </a:bodyPr>
          <a:lstStyle/>
          <a:p>
            <a:r>
              <a:rPr lang="en-US" dirty="0"/>
              <a:t>Clinical Practice Guidelines</a:t>
            </a:r>
          </a:p>
        </p:txBody>
      </p:sp>
      <p:sp>
        <p:nvSpPr>
          <p:cNvPr id="9" name="Footer Placeholder 8">
            <a:extLst>
              <a:ext uri="{FF2B5EF4-FFF2-40B4-BE49-F238E27FC236}">
                <a16:creationId xmlns:a16="http://schemas.microsoft.com/office/drawing/2014/main" id="{5158EC82-93D4-4BC2-894E-2C33B3545D46}"/>
              </a:ext>
            </a:extLst>
          </p:cNvPr>
          <p:cNvSpPr>
            <a:spLocks noGrp="1"/>
          </p:cNvSpPr>
          <p:nvPr>
            <p:ph type="ftr" sz="quarter" idx="3"/>
          </p:nvPr>
        </p:nvSpPr>
        <p:spPr/>
        <p:txBody>
          <a:bodyPr/>
          <a:lstStyle/>
          <a:p>
            <a:r>
              <a:rPr lang="en-US">
                <a:cs typeface="Arial"/>
              </a:rPr>
              <a:t>ICU Nurse Stroke Program Orientation</a:t>
            </a:r>
            <a:endParaRPr lang="en-US" dirty="0">
              <a:cs typeface="Arial"/>
            </a:endParaRPr>
          </a:p>
        </p:txBody>
      </p:sp>
      <p:pic>
        <p:nvPicPr>
          <p:cNvPr id="2" name="Picture 1">
            <a:extLst>
              <a:ext uri="{FF2B5EF4-FFF2-40B4-BE49-F238E27FC236}">
                <a16:creationId xmlns:a16="http://schemas.microsoft.com/office/drawing/2014/main" id="{D8D09C44-F71B-4396-A0C7-1FFAC1D4EE4A}"/>
              </a:ext>
            </a:extLst>
          </p:cNvPr>
          <p:cNvPicPr>
            <a:picLocks noChangeAspect="1"/>
          </p:cNvPicPr>
          <p:nvPr/>
        </p:nvPicPr>
        <p:blipFill>
          <a:blip r:embed="rId3"/>
          <a:stretch>
            <a:fillRect/>
          </a:stretch>
        </p:blipFill>
        <p:spPr>
          <a:xfrm>
            <a:off x="777508" y="2103120"/>
            <a:ext cx="3315163" cy="4029637"/>
          </a:xfrm>
          <a:prstGeom prst="rect">
            <a:avLst/>
          </a:prstGeom>
        </p:spPr>
      </p:pic>
      <p:pic>
        <p:nvPicPr>
          <p:cNvPr id="5" name="Picture 4">
            <a:extLst>
              <a:ext uri="{FF2B5EF4-FFF2-40B4-BE49-F238E27FC236}">
                <a16:creationId xmlns:a16="http://schemas.microsoft.com/office/drawing/2014/main" id="{A0198C51-B379-4414-A5BF-9DFD2F3814BD}"/>
              </a:ext>
            </a:extLst>
          </p:cNvPr>
          <p:cNvPicPr>
            <a:picLocks noChangeAspect="1"/>
          </p:cNvPicPr>
          <p:nvPr/>
        </p:nvPicPr>
        <p:blipFill>
          <a:blip r:embed="rId4"/>
          <a:stretch>
            <a:fillRect/>
          </a:stretch>
        </p:blipFill>
        <p:spPr>
          <a:xfrm>
            <a:off x="4552605" y="2103120"/>
            <a:ext cx="3305636" cy="2305372"/>
          </a:xfrm>
          <a:prstGeom prst="rect">
            <a:avLst/>
          </a:prstGeom>
        </p:spPr>
      </p:pic>
    </p:spTree>
    <p:extLst>
      <p:ext uri="{BB962C8B-B14F-4D97-AF65-F5344CB8AC3E}">
        <p14:creationId xmlns:p14="http://schemas.microsoft.com/office/powerpoint/2010/main" val="1385217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29FC78-143D-4D48-9ACC-965515D0E5F9}"/>
              </a:ext>
            </a:extLst>
          </p:cNvPr>
          <p:cNvPicPr>
            <a:picLocks noGrp="1" noChangeAspect="1"/>
          </p:cNvPicPr>
          <p:nvPr>
            <p:ph idx="1"/>
          </p:nvPr>
        </p:nvPicPr>
        <p:blipFill>
          <a:blip r:embed="rId2"/>
          <a:stretch>
            <a:fillRect/>
          </a:stretch>
        </p:blipFill>
        <p:spPr>
          <a:xfrm>
            <a:off x="457200" y="1081668"/>
            <a:ext cx="7850459" cy="4900032"/>
          </a:xfrm>
          <a:prstGeom prst="rect">
            <a:avLst/>
          </a:prstGeom>
        </p:spPr>
      </p:pic>
      <p:sp>
        <p:nvSpPr>
          <p:cNvPr id="3" name="Title 2">
            <a:extLst>
              <a:ext uri="{FF2B5EF4-FFF2-40B4-BE49-F238E27FC236}">
                <a16:creationId xmlns:a16="http://schemas.microsoft.com/office/drawing/2014/main" id="{46C2E6C7-BA80-42C1-A8C2-19C2A5275F00}"/>
              </a:ext>
            </a:extLst>
          </p:cNvPr>
          <p:cNvSpPr>
            <a:spLocks noGrp="1"/>
          </p:cNvSpPr>
          <p:nvPr>
            <p:ph type="title"/>
          </p:nvPr>
        </p:nvSpPr>
        <p:spPr/>
        <p:txBody>
          <a:bodyPr>
            <a:normAutofit fontScale="90000"/>
          </a:bodyPr>
          <a:lstStyle/>
          <a:p>
            <a:pPr>
              <a:lnSpc>
                <a:spcPct val="107000"/>
              </a:lnSpc>
              <a:spcBef>
                <a:spcPts val="0"/>
              </a:spcBef>
              <a:spcAft>
                <a:spcPts val="2400"/>
              </a:spcAft>
            </a:pPr>
            <a:r>
              <a:rPr lang="en-US" dirty="0">
                <a:ea typeface="Calibri" panose="020F0502020204030204" pitchFamily="34" charset="0"/>
                <a:cs typeface="Times New Roman" panose="02020603050405020304" pitchFamily="18" charset="0"/>
              </a:rPr>
              <a:t>Nursing staff Stroke resources</a:t>
            </a:r>
            <a:br>
              <a:rPr lang="en-US" sz="1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60820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46F02A-CE01-45F3-88C8-905F2C4AF84D}"/>
              </a:ext>
            </a:extLst>
          </p:cNvPr>
          <p:cNvSpPr>
            <a:spLocks noGrp="1"/>
          </p:cNvSpPr>
          <p:nvPr>
            <p:ph idx="1"/>
          </p:nvPr>
        </p:nvSpPr>
        <p:spPr/>
        <p:txBody>
          <a:bodyPr/>
          <a:lstStyle/>
          <a:p>
            <a:pPr>
              <a:spcAft>
                <a:spcPts val="0"/>
              </a:spcAft>
            </a:pPr>
            <a:r>
              <a:rPr lang="en-US" dirty="0"/>
              <a:t>Irina Davis, RN, Stroke Program Coordinator</a:t>
            </a:r>
          </a:p>
          <a:p>
            <a:pPr marL="457200" lvl="1" indent="0">
              <a:buNone/>
            </a:pPr>
            <a:r>
              <a:rPr lang="en-US" sz="2000" dirty="0">
                <a:hlinkClick r:id="rId2"/>
              </a:rPr>
              <a:t>Irina.davis@hcahealthcare.com</a:t>
            </a:r>
            <a:endParaRPr lang="en-US" sz="2000" dirty="0"/>
          </a:p>
          <a:p>
            <a:pPr>
              <a:spcAft>
                <a:spcPts val="0"/>
              </a:spcAft>
            </a:pPr>
            <a:r>
              <a:rPr lang="en-US" dirty="0"/>
              <a:t>Dr.Schwadron and Dr.Komurek, Stroke Program Physician Champions</a:t>
            </a:r>
          </a:p>
          <a:p>
            <a:pPr marL="0" indent="0">
              <a:spcAft>
                <a:spcPts val="0"/>
              </a:spcAft>
              <a:buNone/>
            </a:pPr>
            <a:r>
              <a:rPr lang="en-US" dirty="0"/>
              <a:t>    </a:t>
            </a:r>
            <a:r>
              <a:rPr lang="en-US" dirty="0">
                <a:hlinkClick r:id="rId3"/>
              </a:rPr>
              <a:t>Jonathan.Schwadron@hcahealthcare.com</a:t>
            </a:r>
            <a:endParaRPr lang="en-US" dirty="0"/>
          </a:p>
          <a:p>
            <a:pPr marL="0" indent="0">
              <a:spcAft>
                <a:spcPts val="0"/>
              </a:spcAft>
              <a:buNone/>
            </a:pPr>
            <a:r>
              <a:rPr lang="en-US" dirty="0"/>
              <a:t>    </a:t>
            </a:r>
            <a:r>
              <a:rPr lang="en-US" dirty="0">
                <a:hlinkClick r:id="rId4"/>
              </a:rPr>
              <a:t>Christopher.komurek@hcahealthcare.com</a:t>
            </a:r>
            <a:endParaRPr lang="en-US" dirty="0"/>
          </a:p>
          <a:p>
            <a:pPr marL="0" indent="0">
              <a:spcAft>
                <a:spcPts val="0"/>
              </a:spcAft>
              <a:buNone/>
            </a:pPr>
            <a:r>
              <a:rPr lang="en-US" dirty="0"/>
              <a:t> </a:t>
            </a:r>
          </a:p>
          <a:p>
            <a:pPr marL="0" indent="0">
              <a:spcAft>
                <a:spcPts val="0"/>
              </a:spcAft>
              <a:buNone/>
            </a:pPr>
            <a:endParaRPr lang="en-US" dirty="0"/>
          </a:p>
          <a:p>
            <a:pPr marL="0" indent="0">
              <a:spcAft>
                <a:spcPts val="0"/>
              </a:spcAft>
              <a:buNone/>
            </a:pPr>
            <a:endParaRPr lang="en-US" dirty="0"/>
          </a:p>
        </p:txBody>
      </p:sp>
      <p:sp>
        <p:nvSpPr>
          <p:cNvPr id="2" name="Title 1">
            <a:extLst>
              <a:ext uri="{FF2B5EF4-FFF2-40B4-BE49-F238E27FC236}">
                <a16:creationId xmlns:a16="http://schemas.microsoft.com/office/drawing/2014/main" id="{EED05481-11E0-4D3D-A5BB-BB0FC41F65A6}"/>
              </a:ext>
            </a:extLst>
          </p:cNvPr>
          <p:cNvSpPr>
            <a:spLocks noGrp="1"/>
          </p:cNvSpPr>
          <p:nvPr>
            <p:ph type="title"/>
          </p:nvPr>
        </p:nvSpPr>
        <p:spPr/>
        <p:txBody>
          <a:bodyPr/>
          <a:lstStyle/>
          <a:p>
            <a:r>
              <a:rPr lang="en-US" dirty="0"/>
              <a:t>Questions</a:t>
            </a:r>
          </a:p>
        </p:txBody>
      </p:sp>
      <p:sp>
        <p:nvSpPr>
          <p:cNvPr id="3" name="Footer Placeholder 2">
            <a:extLst>
              <a:ext uri="{FF2B5EF4-FFF2-40B4-BE49-F238E27FC236}">
                <a16:creationId xmlns:a16="http://schemas.microsoft.com/office/drawing/2014/main" id="{A28702F5-6599-4309-8BD0-09D8E1FEBB92}"/>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Mark for HCA" panose="020B0606020201010104" pitchFamily="34" charset="0"/>
                <a:ea typeface="+mn-ea"/>
                <a:cs typeface="Mark for HCA" panose="020B0606020201010104" pitchFamily="34" charset="0"/>
              </a:rPr>
              <a:t>ED Nurse Stroke Program Orientation</a:t>
            </a:r>
          </a:p>
        </p:txBody>
      </p:sp>
      <p:pic>
        <p:nvPicPr>
          <p:cNvPr id="9" name="Picture 8" descr="Question Mark Response · Free image on Pixabay">
            <a:extLst>
              <a:ext uri="{FF2B5EF4-FFF2-40B4-BE49-F238E27FC236}">
                <a16:creationId xmlns:a16="http://schemas.microsoft.com/office/drawing/2014/main" id="{D689E719-9114-41A2-A0B5-1D18A53A5F4A}"/>
              </a:ext>
            </a:extLst>
          </p:cNvPr>
          <p:cNvPicPr>
            <a:picLocks noChangeAspect="1"/>
          </p:cNvPicPr>
          <p:nvPr/>
        </p:nvPicPr>
        <p:blipFill rotWithShape="1">
          <a:blip r:embed="rId5">
            <a:extLst>
              <a:ext uri="{28A0092B-C50C-407E-A947-70E740481C1C}">
                <a14:useLocalDpi xmlns:a14="http://schemas.microsoft.com/office/drawing/2010/main" val="0"/>
              </a:ext>
            </a:extLst>
          </a:blip>
          <a:srcRect l="9879" t="5878" r="23477" b="8393"/>
          <a:stretch/>
        </p:blipFill>
        <p:spPr>
          <a:xfrm>
            <a:off x="5821828" y="4412512"/>
            <a:ext cx="2444434" cy="1629574"/>
          </a:xfrm>
          <a:prstGeom prst="rect">
            <a:avLst/>
          </a:prstGeom>
        </p:spPr>
      </p:pic>
    </p:spTree>
    <p:extLst>
      <p:ext uri="{BB962C8B-B14F-4D97-AF65-F5344CB8AC3E}">
        <p14:creationId xmlns:p14="http://schemas.microsoft.com/office/powerpoint/2010/main" val="341203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800" dirty="0"/>
              <a:t>The American Heart Association requests that this document be cited as follows: Powers WJ, Rabinstein AA, Ackerson T, Adeoye OM, Bambakidis NC,Becker K, Biller J, Brown M, Demaerschalk BM, Hoh B, Jauch EC, Kidwell CS, Leslie-Mazwi TM, Ovbiagele B, Scott PA, Sheth KN, Southerland AM, Summers DV, Tirschwell DL; on behalf of the American Heart Association Stroke Council. Guidelines for the early management of patients with acute ischemic stroke: 2019 update to the 2018 guidelines for the early management of acute ischemic stroke: a guideline for healthcare professionals from the American Heart Association/American Stroke Association. Stroke. 2019;50:e●●●–e●●●. doi: 10.1161/STR.0000000000000211.</a:t>
            </a:r>
          </a:p>
          <a:p>
            <a:r>
              <a:rPr lang="en-US" sz="800" dirty="0">
                <a:hlinkClick r:id="rId2"/>
              </a:rPr>
              <a:t>https://www.jointcommission.org/accreditation-and-certification/certification/certifications-by-setting/hospital-certifications/stroke-certification/advanced-stroke/primary-stroke-center/</a:t>
            </a:r>
            <a:endParaRPr lang="en-US" sz="800" dirty="0"/>
          </a:p>
          <a:p>
            <a:r>
              <a:rPr lang="en-US" sz="800" dirty="0"/>
              <a:t>Summers D, Leonard A, Wentworth D, Saver JL, Simpson J, Spilker JA, Hock N, Miller E, Mitchell PH: on behalf of the American Heart Association Council on Cardiovascular Nursing and the Stroke Council. Comprehensive overview of nursing and interdisciplinary care of the acute ischemic stroke patient: a scientific statement from the American Heart Association. Stroke. 2009; 40:2911–2944.</a:t>
            </a:r>
          </a:p>
          <a:p>
            <a:r>
              <a:rPr lang="en-US" sz="800" dirty="0" err="1"/>
              <a:t>Bowry</a:t>
            </a:r>
            <a:r>
              <a:rPr lang="en-US" sz="800" dirty="0"/>
              <a:t> R, </a:t>
            </a:r>
            <a:r>
              <a:rPr lang="en-US" sz="800" dirty="0" err="1"/>
              <a:t>Navalkele</a:t>
            </a:r>
            <a:r>
              <a:rPr lang="en-US" sz="800" dirty="0"/>
              <a:t> DD, Gonzales NR. Blood pressure management in stroke: Five new things. </a:t>
            </a:r>
            <a:r>
              <a:rPr lang="en-US" sz="800" dirty="0" err="1"/>
              <a:t>Neurol</a:t>
            </a:r>
            <a:r>
              <a:rPr lang="en-US" sz="800" dirty="0"/>
              <a:t> </a:t>
            </a:r>
            <a:r>
              <a:rPr lang="en-US" sz="800" dirty="0" err="1"/>
              <a:t>Clin</a:t>
            </a:r>
            <a:r>
              <a:rPr lang="en-US" sz="800" dirty="0"/>
              <a:t> </a:t>
            </a:r>
            <a:r>
              <a:rPr lang="en-US" sz="800" dirty="0" err="1"/>
              <a:t>Pract</a:t>
            </a:r>
            <a:r>
              <a:rPr lang="en-US" sz="800" dirty="0"/>
              <a:t>. 2014;4(5):419-426.</a:t>
            </a:r>
          </a:p>
          <a:p>
            <a:r>
              <a:rPr lang="en-US" sz="800" dirty="0"/>
              <a:t>Hafez S, </a:t>
            </a:r>
            <a:r>
              <a:rPr lang="en-US" sz="800" dirty="0" err="1"/>
              <a:t>Coucha</a:t>
            </a:r>
            <a:r>
              <a:rPr lang="en-US" sz="800" dirty="0"/>
              <a:t> M, Bruno A, Fagan SC, </a:t>
            </a:r>
            <a:r>
              <a:rPr lang="en-US" sz="800" dirty="0" err="1"/>
              <a:t>Ergul</a:t>
            </a:r>
            <a:r>
              <a:rPr lang="en-US" sz="800" dirty="0"/>
              <a:t> A. Hyperglycemia, acute ischemic stroke, and thrombolytic therapy. </a:t>
            </a:r>
            <a:r>
              <a:rPr lang="en-US" sz="800" dirty="0" err="1"/>
              <a:t>Transl</a:t>
            </a:r>
            <a:r>
              <a:rPr lang="en-US" sz="800" dirty="0"/>
              <a:t> Stroke Res. 2014; 5(4):442-453.</a:t>
            </a:r>
          </a:p>
          <a:p>
            <a:r>
              <a:rPr lang="en-US" sz="800" dirty="0"/>
              <a:t>Validation of a Dysphagia Screening Tool in Acute Stroke Patients  Jeff </a:t>
            </a:r>
            <a:r>
              <a:rPr lang="en-US" sz="800" dirty="0" err="1"/>
              <a:t>Edmiaston</a:t>
            </a:r>
            <a:r>
              <a:rPr lang="en-US" sz="800" dirty="0"/>
              <a:t>, Lisa Tabor Connor, Lynda </a:t>
            </a:r>
            <a:r>
              <a:rPr lang="en-US" sz="800" dirty="0" err="1"/>
              <a:t>Loehr</a:t>
            </a:r>
            <a:r>
              <a:rPr lang="en-US" sz="800" dirty="0"/>
              <a:t> and Abdullah </a:t>
            </a:r>
            <a:r>
              <a:rPr lang="en-US" sz="800" dirty="0" err="1"/>
              <a:t>Nassief</a:t>
            </a:r>
            <a:r>
              <a:rPr lang="en-US" sz="800" dirty="0"/>
              <a:t> Am J </a:t>
            </a:r>
            <a:r>
              <a:rPr lang="en-US" sz="800" dirty="0" err="1"/>
              <a:t>Crit</a:t>
            </a:r>
            <a:r>
              <a:rPr lang="en-US" sz="800" dirty="0"/>
              <a:t> Care 2010;19:357-364 doi: 10.4037/ajcc2009961 © 2010 American Association of Critical-Care Nurses Published online </a:t>
            </a:r>
            <a:r>
              <a:rPr lang="en-US" sz="800" dirty="0">
                <a:hlinkClick r:id="rId3"/>
              </a:rPr>
              <a:t>http://www.ajcconline.org</a:t>
            </a:r>
            <a:endParaRPr lang="en-US" sz="800" dirty="0"/>
          </a:p>
          <a:p>
            <a:r>
              <a:rPr lang="en-US" sz="800" dirty="0">
                <a:hlinkClick r:id="rId4"/>
              </a:rPr>
              <a:t>www.medscape.com/viewarticle/856300#vp_2</a:t>
            </a:r>
            <a:endParaRPr lang="en-US" sz="800" dirty="0"/>
          </a:p>
          <a:p>
            <a:r>
              <a:rPr lang="en-US" sz="800" dirty="0">
                <a:hlinkClick r:id="rId5"/>
              </a:rPr>
              <a:t>https://www.mayoclinic.org/diseases-conditions/high-blood-cholesterol/in-depth/statins/art-20045772</a:t>
            </a:r>
            <a:endParaRPr lang="en-US" sz="800" dirty="0"/>
          </a:p>
          <a:p>
            <a:r>
              <a:rPr lang="en-US" sz="800" dirty="0">
                <a:hlinkClick r:id="rId6"/>
              </a:rPr>
              <a:t>https://www.ninds.nih.gov/Disorders/All-Disorders/Atrial-Fibrillation-and-Stroke-Information-Page</a:t>
            </a:r>
            <a:endParaRPr lang="en-US" sz="800" dirty="0"/>
          </a:p>
          <a:p>
            <a:r>
              <a:rPr lang="en-US" sz="800" dirty="0"/>
              <a:t>Winstein CJ, Stein J, Arena R, Bates B, Cherney LR, Cramer SC, Deruyter F, Eng JJ, Fisher B, Harvey RL, Lang CE, MacKay-Lyons M, Ottenbacher KJ, Pugh S, Reeves MJ, Richards LG, Stiers W, Zorowitz RD; on behalf of the American Heart Association Stroke Council, Council on Cardiovascular and Stroke Nursing, Council on Clinical Cardiology, and Council on Quality of Care and Outcomes Research. Guidelines for adult stroke rehabilitation and recovery: a guideline for healthcare professionals from the American</a:t>
            </a:r>
          </a:p>
          <a:p>
            <a:r>
              <a:rPr lang="en-US" sz="800" dirty="0"/>
              <a:t>Heart Association/American Stroke Association. Stroke. 2016: 47: XXX–XXX. DOI: 10.1161/STR.0000000000000098</a:t>
            </a:r>
          </a:p>
          <a:p>
            <a:endParaRPr lang="en-US" sz="900" dirty="0"/>
          </a:p>
          <a:p>
            <a:endParaRPr lang="en-US" sz="1400" dirty="0"/>
          </a:p>
          <a:p>
            <a:endParaRPr lang="en-US" sz="1400" dirty="0"/>
          </a:p>
          <a:p>
            <a:endParaRPr lang="en-US" sz="1400" dirty="0"/>
          </a:p>
        </p:txBody>
      </p:sp>
      <p:sp>
        <p:nvSpPr>
          <p:cNvPr id="5" name="Title 4"/>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75067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Clinical Care Measures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27354861"/>
              </p:ext>
            </p:extLst>
          </p:nvPr>
        </p:nvGraphicFramePr>
        <p:xfrm>
          <a:off x="905493" y="1920085"/>
          <a:ext cx="7338542" cy="3704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A6A4756D-58FD-491E-9E52-65B539FBE2F6}"/>
              </a:ext>
            </a:extLst>
          </p:cNvPr>
          <p:cNvSpPr>
            <a:spLocks noGrp="1"/>
          </p:cNvSpPr>
          <p:nvPr>
            <p:ph type="ftr" sz="quarter" idx="3"/>
          </p:nvPr>
        </p:nvSpPr>
        <p:spPr/>
        <p:txBody>
          <a:bodyPr/>
          <a:lstStyle/>
          <a:p>
            <a:r>
              <a:rPr lang="en-US">
                <a:cs typeface="Arial"/>
              </a:rPr>
              <a:t>Primary Stroke Center Performance Improvement Plan 2022</a:t>
            </a:r>
            <a:endParaRPr lang="en-US" dirty="0">
              <a:cs typeface="Arial"/>
            </a:endParaRPr>
          </a:p>
        </p:txBody>
      </p:sp>
    </p:spTree>
    <p:extLst>
      <p:ext uri="{BB962C8B-B14F-4D97-AF65-F5344CB8AC3E}">
        <p14:creationId xmlns:p14="http://schemas.microsoft.com/office/powerpoint/2010/main" val="302007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Stroke Education Plan for Oakhill Hospital</a:t>
            </a:r>
            <a:br>
              <a:rPr lang="en-US" dirty="0"/>
            </a:br>
            <a:r>
              <a:rPr lang="en-US" sz="2101" dirty="0"/>
              <a:t>Interdisciplinary team Stroke education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61624613"/>
              </p:ext>
            </p:extLst>
          </p:nvPr>
        </p:nvGraphicFramePr>
        <p:xfrm>
          <a:off x="606056" y="2091341"/>
          <a:ext cx="7910321" cy="1247281"/>
        </p:xfrm>
        <a:graphic>
          <a:graphicData uri="http://schemas.openxmlformats.org/drawingml/2006/table">
            <a:tbl>
              <a:tblPr firstRow="1" bandRow="1">
                <a:tableStyleId>{5C22544A-7EE6-4342-B048-85BDC9FD1C3A}</a:tableStyleId>
              </a:tblPr>
              <a:tblGrid>
                <a:gridCol w="2997382">
                  <a:extLst>
                    <a:ext uri="{9D8B030D-6E8A-4147-A177-3AD203B41FA5}">
                      <a16:colId xmlns:a16="http://schemas.microsoft.com/office/drawing/2014/main" val="3479743960"/>
                    </a:ext>
                  </a:extLst>
                </a:gridCol>
                <a:gridCol w="2668757">
                  <a:extLst>
                    <a:ext uri="{9D8B030D-6E8A-4147-A177-3AD203B41FA5}">
                      <a16:colId xmlns:a16="http://schemas.microsoft.com/office/drawing/2014/main" val="1494824005"/>
                    </a:ext>
                  </a:extLst>
                </a:gridCol>
                <a:gridCol w="2244182">
                  <a:extLst>
                    <a:ext uri="{9D8B030D-6E8A-4147-A177-3AD203B41FA5}">
                      <a16:colId xmlns:a16="http://schemas.microsoft.com/office/drawing/2014/main" val="2853817677"/>
                    </a:ext>
                  </a:extLst>
                </a:gridCol>
              </a:tblGrid>
              <a:tr h="505651">
                <a:tc>
                  <a:txBody>
                    <a:bodyPr/>
                    <a:lstStyle/>
                    <a:p>
                      <a:pPr algn="ctr"/>
                      <a:r>
                        <a:rPr lang="en-US" sz="1400" dirty="0"/>
                        <a:t>Role</a:t>
                      </a:r>
                    </a:p>
                  </a:txBody>
                  <a:tcPr marL="68598" marR="68598" marT="34299" marB="34299" anchor="ctr"/>
                </a:tc>
                <a:tc>
                  <a:txBody>
                    <a:bodyPr/>
                    <a:lstStyle/>
                    <a:p>
                      <a:pPr algn="ctr"/>
                      <a:r>
                        <a:rPr lang="en-US" sz="1400" dirty="0"/>
                        <a:t>Required Educational Hours</a:t>
                      </a:r>
                    </a:p>
                  </a:txBody>
                  <a:tcPr marL="68598" marR="68598" marT="34299" marB="34299" anchor="ctr"/>
                </a:tc>
                <a:tc>
                  <a:txBody>
                    <a:bodyPr/>
                    <a:lstStyle/>
                    <a:p>
                      <a:pPr algn="ctr"/>
                      <a:r>
                        <a:rPr lang="en-US" sz="1400" dirty="0"/>
                        <a:t>Frequency</a:t>
                      </a:r>
                    </a:p>
                  </a:txBody>
                  <a:tcPr marL="68598" marR="68598" marT="34299" marB="34299" anchor="ctr"/>
                </a:tc>
                <a:extLst>
                  <a:ext uri="{0D108BD9-81ED-4DB2-BD59-A6C34878D82A}">
                    <a16:rowId xmlns:a16="http://schemas.microsoft.com/office/drawing/2014/main" val="3368845839"/>
                  </a:ext>
                </a:extLst>
              </a:tr>
              <a:tr h="370815">
                <a:tc>
                  <a:txBody>
                    <a:bodyPr/>
                    <a:lstStyle/>
                    <a:p>
                      <a:pPr algn="l"/>
                      <a:r>
                        <a:rPr lang="en-US" sz="1200" dirty="0"/>
                        <a:t>PCU/Neuro-Tele Nurses</a:t>
                      </a:r>
                    </a:p>
                  </a:txBody>
                  <a:tcPr marL="68598" marR="68598" marT="34299" marB="34299" anchor="ctr"/>
                </a:tc>
                <a:tc>
                  <a:txBody>
                    <a:bodyPr/>
                    <a:lstStyle/>
                    <a:p>
                      <a:pPr algn="ctr"/>
                      <a:r>
                        <a:rPr lang="en-US" sz="1200" dirty="0"/>
                        <a:t>4 hours</a:t>
                      </a:r>
                    </a:p>
                  </a:txBody>
                  <a:tcPr marL="68598" marR="68598" marT="34299" marB="34299" anchor="ctr"/>
                </a:tc>
                <a:tc>
                  <a:txBody>
                    <a:bodyPr/>
                    <a:lstStyle/>
                    <a:p>
                      <a:pPr algn="ctr"/>
                      <a:r>
                        <a:rPr lang="en-US" sz="1200" dirty="0"/>
                        <a:t>Annually, NIHSS</a:t>
                      </a:r>
                    </a:p>
                  </a:txBody>
                  <a:tcPr marL="68598" marR="68598" marT="34299" marB="34299" anchor="ctr"/>
                </a:tc>
                <a:extLst>
                  <a:ext uri="{0D108BD9-81ED-4DB2-BD59-A6C34878D82A}">
                    <a16:rowId xmlns:a16="http://schemas.microsoft.com/office/drawing/2014/main" val="1810586901"/>
                  </a:ext>
                </a:extLst>
              </a:tr>
              <a:tr h="370815">
                <a:tc>
                  <a:txBody>
                    <a:bodyPr/>
                    <a:lstStyle/>
                    <a:p>
                      <a:pPr algn="l"/>
                      <a:r>
                        <a:rPr lang="en-US" sz="1200" dirty="0"/>
                        <a:t>Clinical Nurses (all</a:t>
                      </a:r>
                      <a:r>
                        <a:rPr lang="en-US" sz="1200" baseline="0" dirty="0"/>
                        <a:t> nursing units)</a:t>
                      </a:r>
                      <a:endParaRPr lang="en-US" sz="1200" dirty="0"/>
                    </a:p>
                  </a:txBody>
                  <a:tcPr marL="68598" marR="68598" marT="34299" marB="34299" anchor="ctr"/>
                </a:tc>
                <a:tc>
                  <a:txBody>
                    <a:bodyPr/>
                    <a:lstStyle/>
                    <a:p>
                      <a:pPr algn="ctr"/>
                      <a:r>
                        <a:rPr lang="en-US" sz="1200" dirty="0"/>
                        <a:t>2 hours</a:t>
                      </a:r>
                    </a:p>
                  </a:txBody>
                  <a:tcPr marL="68598" marR="68598" marT="34299" marB="34299" anchor="ctr"/>
                </a:tc>
                <a:tc>
                  <a:txBody>
                    <a:bodyPr/>
                    <a:lstStyle/>
                    <a:p>
                      <a:pPr algn="ctr"/>
                      <a:r>
                        <a:rPr lang="en-US" sz="1200" dirty="0"/>
                        <a:t>Annually, NIHSS</a:t>
                      </a:r>
                    </a:p>
                  </a:txBody>
                  <a:tcPr marL="68598" marR="68598" marT="34299" marB="34299" anchor="ctr"/>
                </a:tc>
                <a:extLst>
                  <a:ext uri="{0D108BD9-81ED-4DB2-BD59-A6C34878D82A}">
                    <a16:rowId xmlns:a16="http://schemas.microsoft.com/office/drawing/2014/main" val="434213362"/>
                  </a:ext>
                </a:extLst>
              </a:tr>
            </a:tbl>
          </a:graphicData>
        </a:graphic>
      </p:graphicFrame>
      <p:sp>
        <p:nvSpPr>
          <p:cNvPr id="3" name="Footer Placeholder 2">
            <a:extLst>
              <a:ext uri="{FF2B5EF4-FFF2-40B4-BE49-F238E27FC236}">
                <a16:creationId xmlns:a16="http://schemas.microsoft.com/office/drawing/2014/main" id="{02EEAF88-6F9A-4879-A457-5ED54841C86A}"/>
              </a:ext>
            </a:extLst>
          </p:cNvPr>
          <p:cNvSpPr>
            <a:spLocks noGrp="1"/>
          </p:cNvSpPr>
          <p:nvPr>
            <p:ph type="ftr" sz="quarter" idx="3"/>
          </p:nvPr>
        </p:nvSpPr>
        <p:spPr/>
        <p:txBody>
          <a:bodyPr/>
          <a:lstStyle/>
          <a:p>
            <a:r>
              <a:rPr lang="en-US">
                <a:cs typeface="Arial"/>
              </a:rPr>
              <a:t>Primary Stroke Center Performance Improvement Plan 2022</a:t>
            </a:r>
            <a:endParaRPr lang="en-US" dirty="0">
              <a:cs typeface="Arial"/>
            </a:endParaRPr>
          </a:p>
        </p:txBody>
      </p:sp>
    </p:spTree>
    <p:extLst>
      <p:ext uri="{BB962C8B-B14F-4D97-AF65-F5344CB8AC3E}">
        <p14:creationId xmlns:p14="http://schemas.microsoft.com/office/powerpoint/2010/main" val="404675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C6F38-B7DF-4AF9-8768-C339F9A6C7AE}"/>
              </a:ext>
            </a:extLst>
          </p:cNvPr>
          <p:cNvSpPr>
            <a:spLocks noGrp="1"/>
          </p:cNvSpPr>
          <p:nvPr>
            <p:ph type="title"/>
          </p:nvPr>
        </p:nvSpPr>
        <p:spPr/>
        <p:txBody>
          <a:bodyPr>
            <a:noAutofit/>
          </a:bodyPr>
          <a:lstStyle/>
          <a:p>
            <a:r>
              <a:rPr lang="en-US" dirty="0"/>
              <a:t>Types of Stroke</a:t>
            </a:r>
          </a:p>
        </p:txBody>
      </p:sp>
      <p:sp>
        <p:nvSpPr>
          <p:cNvPr id="2" name="Content Placeholder 1">
            <a:extLst>
              <a:ext uri="{FF2B5EF4-FFF2-40B4-BE49-F238E27FC236}">
                <a16:creationId xmlns:a16="http://schemas.microsoft.com/office/drawing/2014/main" id="{DFA92D68-927B-4802-8288-59CD90EF79DE}"/>
              </a:ext>
            </a:extLst>
          </p:cNvPr>
          <p:cNvSpPr>
            <a:spLocks noGrp="1"/>
          </p:cNvSpPr>
          <p:nvPr>
            <p:ph sz="half" idx="11"/>
          </p:nvPr>
        </p:nvSpPr>
        <p:spPr>
          <a:xfrm>
            <a:off x="5966234" y="1658297"/>
            <a:ext cx="2720566" cy="4323404"/>
          </a:xfrm>
        </p:spPr>
        <p:txBody>
          <a:bodyPr/>
          <a:lstStyle/>
          <a:p>
            <a:pPr marL="0" indent="0">
              <a:buNone/>
            </a:pPr>
            <a:r>
              <a:rPr lang="en-US" sz="1200" dirty="0">
                <a:solidFill>
                  <a:schemeClr val="accent1"/>
                </a:solidFill>
              </a:rPr>
              <a:t>Transient Ischemic Attack (TIA)</a:t>
            </a:r>
          </a:p>
          <a:p>
            <a:r>
              <a:rPr lang="en-US" sz="1200" dirty="0">
                <a:solidFill>
                  <a:schemeClr val="accent1"/>
                </a:solidFill>
              </a:rPr>
              <a:t>Most symptoms of a TIA disappear within an hour, although they may persist for up to 24-hours</a:t>
            </a:r>
          </a:p>
          <a:p>
            <a:endParaRPr lang="en-US" dirty="0">
              <a:solidFill>
                <a:schemeClr val="accent1"/>
              </a:solidFill>
            </a:endParaRPr>
          </a:p>
        </p:txBody>
      </p:sp>
      <p:sp>
        <p:nvSpPr>
          <p:cNvPr id="5" name="Content Placeholder 4">
            <a:extLst>
              <a:ext uri="{FF2B5EF4-FFF2-40B4-BE49-F238E27FC236}">
                <a16:creationId xmlns:a16="http://schemas.microsoft.com/office/drawing/2014/main" id="{73C9032E-D759-40CA-BD7E-7366A1CDF678}"/>
              </a:ext>
            </a:extLst>
          </p:cNvPr>
          <p:cNvSpPr>
            <a:spLocks noGrp="1"/>
          </p:cNvSpPr>
          <p:nvPr>
            <p:ph sz="half" idx="10"/>
          </p:nvPr>
        </p:nvSpPr>
        <p:spPr>
          <a:xfrm>
            <a:off x="3245669" y="1658297"/>
            <a:ext cx="2720566" cy="4323404"/>
          </a:xfrm>
        </p:spPr>
        <p:txBody>
          <a:bodyPr/>
          <a:lstStyle/>
          <a:p>
            <a:pPr marL="0" indent="0">
              <a:buNone/>
            </a:pPr>
            <a:r>
              <a:rPr lang="en-US" sz="1200" dirty="0">
                <a:solidFill>
                  <a:schemeClr val="accent1"/>
                </a:solidFill>
              </a:rPr>
              <a:t>Hemorrhagic Strokes </a:t>
            </a:r>
          </a:p>
          <a:p>
            <a:r>
              <a:rPr lang="en-US" sz="1200" dirty="0">
                <a:solidFill>
                  <a:schemeClr val="accent1"/>
                </a:solidFill>
              </a:rPr>
              <a:t>13% of  strokes are Hemorrhagic</a:t>
            </a:r>
          </a:p>
          <a:p>
            <a:pPr lvl="1"/>
            <a:r>
              <a:rPr lang="en-US" sz="1200" dirty="0">
                <a:solidFill>
                  <a:schemeClr val="accent1"/>
                </a:solidFill>
              </a:rPr>
              <a:t>Intracerebral hemorrhages </a:t>
            </a:r>
          </a:p>
          <a:p>
            <a:pPr lvl="1"/>
            <a:r>
              <a:rPr lang="en-US" sz="1200" dirty="0">
                <a:solidFill>
                  <a:schemeClr val="accent1"/>
                </a:solidFill>
              </a:rPr>
              <a:t>Subarachnoid hemorrhages </a:t>
            </a:r>
          </a:p>
          <a:p>
            <a:endParaRPr lang="en-US" dirty="0">
              <a:solidFill>
                <a:schemeClr val="accent1"/>
              </a:solidFill>
            </a:endParaRPr>
          </a:p>
        </p:txBody>
      </p:sp>
      <p:sp>
        <p:nvSpPr>
          <p:cNvPr id="10" name="Content Placeholder 9">
            <a:extLst>
              <a:ext uri="{FF2B5EF4-FFF2-40B4-BE49-F238E27FC236}">
                <a16:creationId xmlns:a16="http://schemas.microsoft.com/office/drawing/2014/main" id="{A3DBB4F0-BBC2-4690-8879-10B49700652A}"/>
              </a:ext>
            </a:extLst>
          </p:cNvPr>
          <p:cNvSpPr>
            <a:spLocks noGrp="1"/>
          </p:cNvSpPr>
          <p:nvPr>
            <p:ph sz="half" idx="1"/>
          </p:nvPr>
        </p:nvSpPr>
        <p:spPr>
          <a:xfrm>
            <a:off x="457199" y="1658297"/>
            <a:ext cx="2720565" cy="4323404"/>
          </a:xfrm>
        </p:spPr>
        <p:txBody>
          <a:bodyPr/>
          <a:lstStyle/>
          <a:p>
            <a:pPr marL="0" indent="0">
              <a:buNone/>
            </a:pPr>
            <a:r>
              <a:rPr lang="en-US" sz="1200" dirty="0">
                <a:solidFill>
                  <a:schemeClr val="accent1"/>
                </a:solidFill>
              </a:rPr>
              <a:t>Ischemic Stroke</a:t>
            </a:r>
          </a:p>
          <a:p>
            <a:r>
              <a:rPr lang="en-US" sz="1200" dirty="0">
                <a:solidFill>
                  <a:schemeClr val="accent1"/>
                </a:solidFill>
              </a:rPr>
              <a:t>87% of strokes (most) are Ischemic strokes</a:t>
            </a:r>
          </a:p>
          <a:p>
            <a:pPr lvl="1"/>
            <a:r>
              <a:rPr lang="en-US" sz="1200" dirty="0">
                <a:solidFill>
                  <a:schemeClr val="accent1"/>
                </a:solidFill>
              </a:rPr>
              <a:t>Thrombotic stroke </a:t>
            </a:r>
          </a:p>
          <a:p>
            <a:pPr lvl="1"/>
            <a:r>
              <a:rPr lang="en-US" sz="1200" dirty="0">
                <a:solidFill>
                  <a:schemeClr val="accent1"/>
                </a:solidFill>
              </a:rPr>
              <a:t>Embolic stroke</a:t>
            </a:r>
          </a:p>
          <a:p>
            <a:pPr marL="0" indent="0">
              <a:buNone/>
            </a:pPr>
            <a:r>
              <a:rPr lang="en-US" sz="1200" dirty="0">
                <a:solidFill>
                  <a:schemeClr val="accent1"/>
                </a:solidFill>
              </a:rPr>
              <a:t>Posterior Circulation Stroke (Dizziness-47%)</a:t>
            </a:r>
          </a:p>
          <a:p>
            <a:pPr marL="0" indent="0">
              <a:buNone/>
            </a:pPr>
            <a:r>
              <a:rPr lang="en-US" sz="1200" dirty="0">
                <a:solidFill>
                  <a:schemeClr val="accent1"/>
                </a:solidFill>
              </a:rPr>
              <a:t>Cryptogenic Stroke (PFO, Paroxysmal A-fib, Thrombophilia, Aortic Arch Atheroma) </a:t>
            </a:r>
          </a:p>
          <a:p>
            <a:endParaRPr lang="en-US" dirty="0">
              <a:solidFill>
                <a:schemeClr val="accent1"/>
              </a:solidFill>
            </a:endParaRPr>
          </a:p>
        </p:txBody>
      </p:sp>
      <p:pic>
        <p:nvPicPr>
          <p:cNvPr id="11" name="Picture 10">
            <a:extLst>
              <a:ext uri="{FF2B5EF4-FFF2-40B4-BE49-F238E27FC236}">
                <a16:creationId xmlns:a16="http://schemas.microsoft.com/office/drawing/2014/main" id="{9E9C2140-F072-411E-A179-70CEF0A82972}"/>
              </a:ext>
            </a:extLst>
          </p:cNvPr>
          <p:cNvPicPr>
            <a:picLocks noChangeAspect="1"/>
          </p:cNvPicPr>
          <p:nvPr/>
        </p:nvPicPr>
        <p:blipFill rotWithShape="1">
          <a:blip r:embed="rId2"/>
          <a:srcRect l="2366" t="5420" r="11179" b="3331"/>
          <a:stretch/>
        </p:blipFill>
        <p:spPr>
          <a:xfrm>
            <a:off x="470141" y="4062367"/>
            <a:ext cx="2694680" cy="2084936"/>
          </a:xfrm>
          <a:prstGeom prst="rect">
            <a:avLst/>
          </a:prstGeom>
        </p:spPr>
      </p:pic>
      <p:pic>
        <p:nvPicPr>
          <p:cNvPr id="12" name="Picture 11">
            <a:extLst>
              <a:ext uri="{FF2B5EF4-FFF2-40B4-BE49-F238E27FC236}">
                <a16:creationId xmlns:a16="http://schemas.microsoft.com/office/drawing/2014/main" id="{E15EB4BE-529F-476D-9B22-C25ABE7099BA}"/>
              </a:ext>
            </a:extLst>
          </p:cNvPr>
          <p:cNvPicPr>
            <a:picLocks noChangeAspect="1"/>
          </p:cNvPicPr>
          <p:nvPr/>
        </p:nvPicPr>
        <p:blipFill>
          <a:blip r:embed="rId3"/>
          <a:stretch>
            <a:fillRect/>
          </a:stretch>
        </p:blipFill>
        <p:spPr>
          <a:xfrm>
            <a:off x="3223842" y="4096833"/>
            <a:ext cx="2549531" cy="2050470"/>
          </a:xfrm>
          <a:prstGeom prst="rect">
            <a:avLst/>
          </a:prstGeom>
        </p:spPr>
      </p:pic>
      <p:pic>
        <p:nvPicPr>
          <p:cNvPr id="13" name="Picture 12">
            <a:extLst>
              <a:ext uri="{FF2B5EF4-FFF2-40B4-BE49-F238E27FC236}">
                <a16:creationId xmlns:a16="http://schemas.microsoft.com/office/drawing/2014/main" id="{73B2BD35-9397-46AB-8D87-95349089CAA5}"/>
              </a:ext>
            </a:extLst>
          </p:cNvPr>
          <p:cNvPicPr>
            <a:picLocks noChangeAspect="1"/>
          </p:cNvPicPr>
          <p:nvPr/>
        </p:nvPicPr>
        <p:blipFill>
          <a:blip r:embed="rId4"/>
          <a:stretch>
            <a:fillRect/>
          </a:stretch>
        </p:blipFill>
        <p:spPr>
          <a:xfrm>
            <a:off x="5869804" y="4096833"/>
            <a:ext cx="2913427" cy="2050469"/>
          </a:xfrm>
          <a:prstGeom prst="rect">
            <a:avLst/>
          </a:prstGeom>
        </p:spPr>
      </p:pic>
    </p:spTree>
    <p:extLst>
      <p:ext uri="{BB962C8B-B14F-4D97-AF65-F5344CB8AC3E}">
        <p14:creationId xmlns:p14="http://schemas.microsoft.com/office/powerpoint/2010/main" val="349994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C6F38-B7DF-4AF9-8768-C339F9A6C7AE}"/>
              </a:ext>
            </a:extLst>
          </p:cNvPr>
          <p:cNvSpPr>
            <a:spLocks noGrp="1"/>
          </p:cNvSpPr>
          <p:nvPr>
            <p:ph type="title"/>
          </p:nvPr>
        </p:nvSpPr>
        <p:spPr/>
        <p:txBody>
          <a:bodyPr>
            <a:noAutofit/>
          </a:bodyPr>
          <a:lstStyle/>
          <a:p>
            <a:r>
              <a:rPr lang="en-US" dirty="0"/>
              <a:t>10 Signs and Symptoms of Ischemic Stroke</a:t>
            </a:r>
          </a:p>
        </p:txBody>
      </p:sp>
      <p:sp>
        <p:nvSpPr>
          <p:cNvPr id="7" name="TextBox 6">
            <a:extLst>
              <a:ext uri="{FF2B5EF4-FFF2-40B4-BE49-F238E27FC236}">
                <a16:creationId xmlns:a16="http://schemas.microsoft.com/office/drawing/2014/main" id="{104B6F58-EBEC-4CC0-A670-405E0A21CF6E}"/>
              </a:ext>
            </a:extLst>
          </p:cNvPr>
          <p:cNvSpPr txBox="1"/>
          <p:nvPr/>
        </p:nvSpPr>
        <p:spPr>
          <a:xfrm>
            <a:off x="1994263" y="931817"/>
            <a:ext cx="5155473" cy="418012"/>
          </a:xfrm>
          <a:prstGeom prst="rect">
            <a:avLst/>
          </a:prstGeom>
        </p:spPr>
        <p:txBody>
          <a:bodyPr vert="horz" wrap="square" lIns="91440" tIns="45720" rIns="91440" bIns="45720" rtlCol="0">
            <a:noAutofit/>
          </a:bodyPr>
          <a:lstStyle/>
          <a:p>
            <a:r>
              <a:rPr lang="en-US" sz="1400" dirty="0">
                <a:solidFill>
                  <a:schemeClr val="tx2">
                    <a:lumMod val="75000"/>
                  </a:schemeClr>
                </a:solidFill>
                <a:latin typeface="Mark for HCA" panose="020B0606020201010104" pitchFamily="34" charset="0"/>
                <a:cs typeface="Mark for HCA" panose="020B0606020201010104" pitchFamily="34" charset="0"/>
              </a:rPr>
              <a:t>Ischemic Stroke - occurs when a clot or a mass blocks a blood vessel, cutting off blood flow to a part of the brain. </a:t>
            </a:r>
            <a:endParaRPr lang="en-US" sz="1400" b="1" dirty="0">
              <a:solidFill>
                <a:srgbClr val="001641"/>
              </a:solidFill>
              <a:latin typeface="Mark for HCA" panose="020B0606020201010104" pitchFamily="34" charset="0"/>
              <a:cs typeface="Mark for HCA" panose="020B0606020201010104" pitchFamily="34" charset="0"/>
            </a:endParaRPr>
          </a:p>
        </p:txBody>
      </p:sp>
      <p:pic>
        <p:nvPicPr>
          <p:cNvPr id="8" name="Content Placeholder 7">
            <a:extLst>
              <a:ext uri="{FF2B5EF4-FFF2-40B4-BE49-F238E27FC236}">
                <a16:creationId xmlns:a16="http://schemas.microsoft.com/office/drawing/2014/main" id="{F0AE32DE-775D-45DE-81EB-0AB7093E606E}"/>
              </a:ext>
            </a:extLst>
          </p:cNvPr>
          <p:cNvPicPr>
            <a:picLocks noGrp="1" noChangeAspect="1"/>
          </p:cNvPicPr>
          <p:nvPr>
            <p:ph sz="half" idx="1"/>
          </p:nvPr>
        </p:nvPicPr>
        <p:blipFill rotWithShape="1">
          <a:blip r:embed="rId2"/>
          <a:srcRect t="3260" r="54886" b="810"/>
          <a:stretch/>
        </p:blipFill>
        <p:spPr>
          <a:xfrm>
            <a:off x="571455" y="1645920"/>
            <a:ext cx="4023360" cy="4038407"/>
          </a:xfrm>
          <a:prstGeom prst="rect">
            <a:avLst/>
          </a:prstGeom>
        </p:spPr>
      </p:pic>
      <p:pic>
        <p:nvPicPr>
          <p:cNvPr id="9" name="Content Placeholder 8">
            <a:extLst>
              <a:ext uri="{FF2B5EF4-FFF2-40B4-BE49-F238E27FC236}">
                <a16:creationId xmlns:a16="http://schemas.microsoft.com/office/drawing/2014/main" id="{6555AAC3-8E75-4B21-83B9-8E4CEF1A46DE}"/>
              </a:ext>
            </a:extLst>
          </p:cNvPr>
          <p:cNvPicPr>
            <a:picLocks noGrp="1" noChangeAspect="1"/>
          </p:cNvPicPr>
          <p:nvPr>
            <p:ph sz="half" idx="10"/>
          </p:nvPr>
        </p:nvPicPr>
        <p:blipFill rotWithShape="1">
          <a:blip r:embed="rId2"/>
          <a:srcRect l="52748" t="3260" r="1582" b="810"/>
          <a:stretch/>
        </p:blipFill>
        <p:spPr>
          <a:xfrm>
            <a:off x="4571999" y="1645920"/>
            <a:ext cx="4114800" cy="4059050"/>
          </a:xfrm>
          <a:prstGeom prst="rect">
            <a:avLst/>
          </a:prstGeom>
        </p:spPr>
      </p:pic>
    </p:spTree>
    <p:extLst>
      <p:ext uri="{BB962C8B-B14F-4D97-AF65-F5344CB8AC3E}">
        <p14:creationId xmlns:p14="http://schemas.microsoft.com/office/powerpoint/2010/main" val="264305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C6F38-B7DF-4AF9-8768-C339F9A6C7AE}"/>
              </a:ext>
            </a:extLst>
          </p:cNvPr>
          <p:cNvSpPr>
            <a:spLocks noGrp="1"/>
          </p:cNvSpPr>
          <p:nvPr>
            <p:ph type="title"/>
          </p:nvPr>
        </p:nvSpPr>
        <p:spPr/>
        <p:txBody>
          <a:bodyPr>
            <a:noAutofit/>
          </a:bodyPr>
          <a:lstStyle/>
          <a:p>
            <a:r>
              <a:rPr lang="en-US" dirty="0"/>
              <a:t>Signs and Symptoms of Hemorrhagic Stroke</a:t>
            </a:r>
          </a:p>
        </p:txBody>
      </p:sp>
      <p:sp>
        <p:nvSpPr>
          <p:cNvPr id="7" name="TextBox 6">
            <a:extLst>
              <a:ext uri="{FF2B5EF4-FFF2-40B4-BE49-F238E27FC236}">
                <a16:creationId xmlns:a16="http://schemas.microsoft.com/office/drawing/2014/main" id="{104B6F58-EBEC-4CC0-A670-405E0A21CF6E}"/>
              </a:ext>
            </a:extLst>
          </p:cNvPr>
          <p:cNvSpPr txBox="1"/>
          <p:nvPr/>
        </p:nvSpPr>
        <p:spPr>
          <a:xfrm>
            <a:off x="1994263" y="931817"/>
            <a:ext cx="6692537" cy="418012"/>
          </a:xfrm>
          <a:prstGeom prst="rect">
            <a:avLst/>
          </a:prstGeom>
        </p:spPr>
        <p:txBody>
          <a:bodyPr vert="horz" wrap="square" lIns="91440" tIns="45720" rIns="91440" bIns="45720" rtlCol="0">
            <a:noAutofit/>
          </a:bodyPr>
          <a:lstStyle/>
          <a:p>
            <a:r>
              <a:rPr lang="en-US" sz="1400" dirty="0">
                <a:solidFill>
                  <a:schemeClr val="tx2">
                    <a:lumMod val="75000"/>
                  </a:schemeClr>
                </a:solidFill>
                <a:latin typeface="Mark for HCA" panose="020B0606020201010104" pitchFamily="34" charset="0"/>
                <a:cs typeface="Mark for HCA" panose="020B0606020201010104" pitchFamily="34" charset="0"/>
              </a:rPr>
              <a:t>Hemorrhagic Stroke - occurs when an artery in the brain bursts, blood pools within the brain tissue. This is toxic for the brain tissue causing the cells in that area to weaken and die.</a:t>
            </a:r>
            <a:endParaRPr lang="en-US" sz="1400" b="1" dirty="0">
              <a:solidFill>
                <a:srgbClr val="001641"/>
              </a:solidFill>
              <a:latin typeface="Mark for HCA" panose="020B0606020201010104" pitchFamily="34" charset="0"/>
              <a:cs typeface="Mark for HCA" panose="020B0606020201010104" pitchFamily="34" charset="0"/>
            </a:endParaRPr>
          </a:p>
        </p:txBody>
      </p:sp>
      <p:sp>
        <p:nvSpPr>
          <p:cNvPr id="4" name="Content Placeholder 3">
            <a:extLst>
              <a:ext uri="{FF2B5EF4-FFF2-40B4-BE49-F238E27FC236}">
                <a16:creationId xmlns:a16="http://schemas.microsoft.com/office/drawing/2014/main" id="{E04FE258-FF1A-404D-85DB-308E6C557FB2}"/>
              </a:ext>
            </a:extLst>
          </p:cNvPr>
          <p:cNvSpPr>
            <a:spLocks noGrp="1"/>
          </p:cNvSpPr>
          <p:nvPr>
            <p:ph sz="half" idx="1"/>
          </p:nvPr>
        </p:nvSpPr>
        <p:spPr/>
        <p:txBody>
          <a:bodyPr/>
          <a:lstStyle/>
          <a:p>
            <a:r>
              <a:rPr lang="en-US" sz="1800" dirty="0">
                <a:solidFill>
                  <a:schemeClr val="accent1"/>
                </a:solidFill>
              </a:rPr>
              <a:t>Sudden severe Headache</a:t>
            </a:r>
          </a:p>
          <a:p>
            <a:r>
              <a:rPr lang="en-US" sz="1800" dirty="0">
                <a:solidFill>
                  <a:schemeClr val="accent1"/>
                </a:solidFill>
              </a:rPr>
              <a:t>Vision changes</a:t>
            </a:r>
          </a:p>
          <a:p>
            <a:r>
              <a:rPr lang="en-US" sz="1800" dirty="0">
                <a:solidFill>
                  <a:schemeClr val="accent1"/>
                </a:solidFill>
              </a:rPr>
              <a:t>Loss of balance or coordination</a:t>
            </a:r>
          </a:p>
          <a:p>
            <a:r>
              <a:rPr lang="en-US" sz="1800" dirty="0">
                <a:solidFill>
                  <a:schemeClr val="accent1"/>
                </a:solidFill>
              </a:rPr>
              <a:t>Becoming unable to move</a:t>
            </a:r>
          </a:p>
          <a:p>
            <a:r>
              <a:rPr lang="en-US" sz="1800" dirty="0">
                <a:solidFill>
                  <a:schemeClr val="accent1"/>
                </a:solidFill>
              </a:rPr>
              <a:t>Numbness in an arm or leg</a:t>
            </a:r>
          </a:p>
          <a:p>
            <a:r>
              <a:rPr lang="en-US" sz="1800" dirty="0">
                <a:solidFill>
                  <a:schemeClr val="accent1"/>
                </a:solidFill>
              </a:rPr>
              <a:t>Seizures</a:t>
            </a:r>
          </a:p>
          <a:p>
            <a:r>
              <a:rPr lang="en-US" sz="1800" dirty="0">
                <a:solidFill>
                  <a:schemeClr val="accent1"/>
                </a:solidFill>
              </a:rPr>
              <a:t>Loss of speech or difficulty understanding speech</a:t>
            </a:r>
          </a:p>
          <a:p>
            <a:r>
              <a:rPr lang="en-US" sz="1800" dirty="0">
                <a:solidFill>
                  <a:schemeClr val="accent1"/>
                </a:solidFill>
              </a:rPr>
              <a:t>Confusion and loss of alertness</a:t>
            </a:r>
          </a:p>
          <a:p>
            <a:r>
              <a:rPr lang="en-US" sz="1800" dirty="0">
                <a:solidFill>
                  <a:schemeClr val="accent1"/>
                </a:solidFill>
              </a:rPr>
              <a:t>Nausea and vomiting</a:t>
            </a:r>
          </a:p>
          <a:p>
            <a:r>
              <a:rPr lang="en-US" sz="1800" dirty="0">
                <a:solidFill>
                  <a:schemeClr val="accent1"/>
                </a:solidFill>
              </a:rPr>
              <a:t>Loss of consciousness</a:t>
            </a:r>
          </a:p>
        </p:txBody>
      </p:sp>
      <p:pic>
        <p:nvPicPr>
          <p:cNvPr id="11" name="Content Placeholder 10">
            <a:extLst>
              <a:ext uri="{FF2B5EF4-FFF2-40B4-BE49-F238E27FC236}">
                <a16:creationId xmlns:a16="http://schemas.microsoft.com/office/drawing/2014/main" id="{158DF468-4FB9-4E42-A19F-F943890828AE}"/>
              </a:ext>
            </a:extLst>
          </p:cNvPr>
          <p:cNvPicPr>
            <a:picLocks noGrp="1" noChangeAspect="1"/>
          </p:cNvPicPr>
          <p:nvPr>
            <p:ph sz="half" idx="10"/>
          </p:nvPr>
        </p:nvPicPr>
        <p:blipFill>
          <a:blip r:embed="rId2"/>
          <a:stretch>
            <a:fillRect/>
          </a:stretch>
        </p:blipFill>
        <p:spPr>
          <a:xfrm>
            <a:off x="4667250" y="1645919"/>
            <a:ext cx="3910013" cy="3431177"/>
          </a:xfrm>
          <a:prstGeom prst="rect">
            <a:avLst/>
          </a:prstGeom>
        </p:spPr>
      </p:pic>
    </p:spTree>
    <p:extLst>
      <p:ext uri="{BB962C8B-B14F-4D97-AF65-F5344CB8AC3E}">
        <p14:creationId xmlns:p14="http://schemas.microsoft.com/office/powerpoint/2010/main" val="998360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64BAB0-A39F-4AC9-9EBE-E79728A8D7B3}"/>
              </a:ext>
            </a:extLst>
          </p:cNvPr>
          <p:cNvSpPr>
            <a:spLocks noGrp="1"/>
          </p:cNvSpPr>
          <p:nvPr>
            <p:ph idx="1"/>
          </p:nvPr>
        </p:nvSpPr>
        <p:spPr>
          <a:xfrm>
            <a:off x="457200" y="1658297"/>
            <a:ext cx="8229600" cy="4323404"/>
          </a:xfrm>
        </p:spPr>
        <p:txBody>
          <a:bodyPr/>
          <a:lstStyle/>
          <a:p>
            <a:pPr marL="0" indent="0">
              <a:buNone/>
            </a:pPr>
            <a:r>
              <a:rPr lang="en-US" sz="2000" dirty="0">
                <a:solidFill>
                  <a:schemeClr val="accent1"/>
                </a:solidFill>
              </a:rPr>
              <a:t>A </a:t>
            </a:r>
            <a:r>
              <a:rPr lang="en-US" sz="2000" b="1" dirty="0">
                <a:solidFill>
                  <a:srgbClr val="FF0000"/>
                </a:solidFill>
              </a:rPr>
              <a:t>Stroke Alert </a:t>
            </a:r>
            <a:r>
              <a:rPr lang="en-US" sz="2000" dirty="0">
                <a:solidFill>
                  <a:schemeClr val="accent1"/>
                </a:solidFill>
              </a:rPr>
              <a:t>is called when a patient demonstrates one of the following signs of stroke, causing measurable neurologic deficit and was last seen normal 24 hours or less prior to calling the event, or awakens with stroke symptoms:</a:t>
            </a:r>
          </a:p>
          <a:p>
            <a:r>
              <a:rPr lang="en-US" sz="1800" dirty="0">
                <a:solidFill>
                  <a:schemeClr val="accent1"/>
                </a:solidFill>
              </a:rPr>
              <a:t>Sudden numbness or weakness of the face, arm or leg, especially on one side of the body.</a:t>
            </a:r>
          </a:p>
          <a:p>
            <a:r>
              <a:rPr lang="en-US" sz="1800" dirty="0">
                <a:solidFill>
                  <a:schemeClr val="accent1"/>
                </a:solidFill>
              </a:rPr>
              <a:t>Sudden confusion, trouble speaking or understanding.</a:t>
            </a:r>
          </a:p>
          <a:p>
            <a:r>
              <a:rPr lang="en-US" sz="1800" dirty="0">
                <a:solidFill>
                  <a:schemeClr val="accent1"/>
                </a:solidFill>
              </a:rPr>
              <a:t>Sudden vision changes (trouble seeing in one or both eyes).</a:t>
            </a:r>
          </a:p>
          <a:p>
            <a:r>
              <a:rPr lang="en-US" sz="1800" dirty="0">
                <a:solidFill>
                  <a:schemeClr val="accent1"/>
                </a:solidFill>
              </a:rPr>
              <a:t>Sudden changes in balance and coordination- walking, dizziness.</a:t>
            </a:r>
          </a:p>
          <a:p>
            <a:r>
              <a:rPr lang="en-US" sz="1800" dirty="0">
                <a:solidFill>
                  <a:schemeClr val="accent1"/>
                </a:solidFill>
              </a:rPr>
              <a:t>Sudden severe headache (with no apparent cause).</a:t>
            </a:r>
          </a:p>
          <a:p>
            <a:r>
              <a:rPr lang="en-US" sz="1800" dirty="0">
                <a:solidFill>
                  <a:schemeClr val="accent1"/>
                </a:solidFill>
              </a:rPr>
              <a:t>Syncope.</a:t>
            </a:r>
          </a:p>
          <a:p>
            <a:r>
              <a:rPr lang="en-US" sz="1800" dirty="0">
                <a:solidFill>
                  <a:schemeClr val="accent1"/>
                </a:solidFill>
              </a:rPr>
              <a:t>Seizure.</a:t>
            </a:r>
          </a:p>
          <a:p>
            <a:endParaRPr lang="en-US" dirty="0">
              <a:solidFill>
                <a:schemeClr val="accent1"/>
              </a:solidFill>
            </a:endParaRPr>
          </a:p>
        </p:txBody>
      </p:sp>
      <p:sp>
        <p:nvSpPr>
          <p:cNvPr id="5" name="Title 4">
            <a:extLst>
              <a:ext uri="{FF2B5EF4-FFF2-40B4-BE49-F238E27FC236}">
                <a16:creationId xmlns:a16="http://schemas.microsoft.com/office/drawing/2014/main" id="{1DA2F873-F890-435E-B438-99FA15F2484D}"/>
              </a:ext>
            </a:extLst>
          </p:cNvPr>
          <p:cNvSpPr>
            <a:spLocks noGrp="1"/>
          </p:cNvSpPr>
          <p:nvPr>
            <p:ph type="title"/>
          </p:nvPr>
        </p:nvSpPr>
        <p:spPr/>
        <p:txBody>
          <a:bodyPr/>
          <a:lstStyle/>
          <a:p>
            <a:r>
              <a:rPr lang="en-US" dirty="0"/>
              <a:t>When to Activate a Stroke Alert?</a:t>
            </a:r>
          </a:p>
        </p:txBody>
      </p:sp>
    </p:spTree>
    <p:extLst>
      <p:ext uri="{BB962C8B-B14F-4D97-AF65-F5344CB8AC3E}">
        <p14:creationId xmlns:p14="http://schemas.microsoft.com/office/powerpoint/2010/main" val="1534252488"/>
      </p:ext>
    </p:extLst>
  </p:cSld>
  <p:clrMapOvr>
    <a:masterClrMapping/>
  </p:clrMapOvr>
</p:sld>
</file>

<file path=ppt/theme/theme1.xml><?xml version="1.0" encoding="utf-8"?>
<a:theme xmlns:a="http://schemas.openxmlformats.org/drawingml/2006/main" name="HCA_MicrosoftTheme">
  <a:themeElements>
    <a:clrScheme name="Custom 1">
      <a:dk1>
        <a:srgbClr val="58595B"/>
      </a:dk1>
      <a:lt1>
        <a:srgbClr val="FFFFFF"/>
      </a:lt1>
      <a:dk2>
        <a:srgbClr val="03173E"/>
      </a:dk2>
      <a:lt2>
        <a:srgbClr val="D9D9D6"/>
      </a:lt2>
      <a:accent1>
        <a:srgbClr val="03173E"/>
      </a:accent1>
      <a:accent2>
        <a:srgbClr val="E05929"/>
      </a:accent2>
      <a:accent3>
        <a:srgbClr val="00558C"/>
      </a:accent3>
      <a:accent4>
        <a:srgbClr val="ED8B00"/>
      </a:accent4>
      <a:accent5>
        <a:srgbClr val="0085CA"/>
      </a:accent5>
      <a:accent6>
        <a:srgbClr val="FFC845"/>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_PPTtemplate_BHedits" id="{0D23561B-7A9E-B542-8FE8-E0665E35432C}" vid="{150B66C9-5EA1-A64B-8DF6-43F4AC06F126}"/>
    </a:ext>
  </a:extLst>
</a:theme>
</file>

<file path=ppt/theme/theme2.xml><?xml version="1.0" encoding="utf-8"?>
<a:theme xmlns:a="http://schemas.openxmlformats.org/drawingml/2006/main" name="Content Slide">
  <a:themeElements>
    <a:clrScheme name="Custom 1">
      <a:dk1>
        <a:srgbClr val="58595B"/>
      </a:dk1>
      <a:lt1>
        <a:srgbClr val="FFFFFF"/>
      </a:lt1>
      <a:dk2>
        <a:srgbClr val="03173E"/>
      </a:dk2>
      <a:lt2>
        <a:srgbClr val="D9D9D6"/>
      </a:lt2>
      <a:accent1>
        <a:srgbClr val="03173E"/>
      </a:accent1>
      <a:accent2>
        <a:srgbClr val="E05929"/>
      </a:accent2>
      <a:accent3>
        <a:srgbClr val="00558C"/>
      </a:accent3>
      <a:accent4>
        <a:srgbClr val="ED8B00"/>
      </a:accent4>
      <a:accent5>
        <a:srgbClr val="0085CA"/>
      </a:accent5>
      <a:accent6>
        <a:srgbClr val="FFC845"/>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_PPTtemplate_BHedits" id="{0D23561B-7A9E-B542-8FE8-E0665E35432C}" vid="{6956FB32-FB58-2544-90C0-560334C7FE5A}"/>
    </a:ext>
  </a:extLst>
</a:theme>
</file>

<file path=ppt/theme/theme3.xml><?xml version="1.0" encoding="utf-8"?>
<a:theme xmlns:a="http://schemas.openxmlformats.org/drawingml/2006/main" name="1_Content Slide">
  <a:themeElements>
    <a:clrScheme name="Custom 1">
      <a:dk1>
        <a:srgbClr val="58595B"/>
      </a:dk1>
      <a:lt1>
        <a:srgbClr val="FFFFFF"/>
      </a:lt1>
      <a:dk2>
        <a:srgbClr val="03173E"/>
      </a:dk2>
      <a:lt2>
        <a:srgbClr val="D9D9D6"/>
      </a:lt2>
      <a:accent1>
        <a:srgbClr val="03173E"/>
      </a:accent1>
      <a:accent2>
        <a:srgbClr val="E05929"/>
      </a:accent2>
      <a:accent3>
        <a:srgbClr val="00558C"/>
      </a:accent3>
      <a:accent4>
        <a:srgbClr val="ED8B00"/>
      </a:accent4>
      <a:accent5>
        <a:srgbClr val="0085CA"/>
      </a:accent5>
      <a:accent6>
        <a:srgbClr val="FFC845"/>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_PPTtemplate_BHedits" id="{0D23561B-7A9E-B542-8FE8-E0665E35432C}" vid="{6956FB32-FB58-2544-90C0-560334C7FE5A}"/>
    </a:ext>
  </a:extLst>
</a:theme>
</file>

<file path=ppt/theme/theme4.xml><?xml version="1.0" encoding="utf-8"?>
<a:theme xmlns:a="http://schemas.openxmlformats.org/drawingml/2006/main" name="Cover Slides">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5.xml><?xml version="1.0" encoding="utf-8"?>
<a:theme xmlns:a="http://schemas.openxmlformats.org/drawingml/2006/main" name="2_Content Slide">
  <a:themeElements>
    <a:clrScheme name="Custom 1">
      <a:dk1>
        <a:srgbClr val="58595B"/>
      </a:dk1>
      <a:lt1>
        <a:srgbClr val="FFFFFF"/>
      </a:lt1>
      <a:dk2>
        <a:srgbClr val="03173E"/>
      </a:dk2>
      <a:lt2>
        <a:srgbClr val="D9D9D6"/>
      </a:lt2>
      <a:accent1>
        <a:srgbClr val="03173E"/>
      </a:accent1>
      <a:accent2>
        <a:srgbClr val="E05929"/>
      </a:accent2>
      <a:accent3>
        <a:srgbClr val="00558C"/>
      </a:accent3>
      <a:accent4>
        <a:srgbClr val="ED8B00"/>
      </a:accent4>
      <a:accent5>
        <a:srgbClr val="0085CA"/>
      </a:accent5>
      <a:accent6>
        <a:srgbClr val="FFC845"/>
      </a:accent6>
      <a:hlink>
        <a:srgbClr val="00558C"/>
      </a:hlink>
      <a:folHlink>
        <a:srgbClr val="00558C"/>
      </a:folHlink>
    </a:clrScheme>
    <a:fontScheme name="HCA Healthcare Theme">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_PPTtemplate_BHedits" id="{0D23561B-7A9E-B542-8FE8-E0665E35432C}" vid="{6956FB32-FB58-2544-90C0-560334C7FE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HCA_MicrosoftTheme</Template>
  <TotalTime>6263</TotalTime>
  <Words>4982</Words>
  <Application>Microsoft Office PowerPoint</Application>
  <PresentationFormat>On-screen Show (4:3)</PresentationFormat>
  <Paragraphs>392</Paragraphs>
  <Slides>35</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MS Mincho</vt:lpstr>
      <vt:lpstr>Arial</vt:lpstr>
      <vt:lpstr>Arial Bold</vt:lpstr>
      <vt:lpstr>Arial Regular</vt:lpstr>
      <vt:lpstr>Calibri</vt:lpstr>
      <vt:lpstr>Courier New</vt:lpstr>
      <vt:lpstr>Georgia</vt:lpstr>
      <vt:lpstr>Gotham Thin</vt:lpstr>
      <vt:lpstr>Mark for HCA</vt:lpstr>
      <vt:lpstr>Mark for HCA Book</vt:lpstr>
      <vt:lpstr>Times New Roman</vt:lpstr>
      <vt:lpstr>Wingdings</vt:lpstr>
      <vt:lpstr>HCA_MicrosoftTheme</vt:lpstr>
      <vt:lpstr>Content Slide</vt:lpstr>
      <vt:lpstr>1_Content Slide</vt:lpstr>
      <vt:lpstr>Cover Slides</vt:lpstr>
      <vt:lpstr>2_Content Slide</vt:lpstr>
      <vt:lpstr>Stroke Education</vt:lpstr>
      <vt:lpstr>Oak Hill Hospital is a Primary Stroke Certified Center</vt:lpstr>
      <vt:lpstr>Required Standardized Measures - Goal 100%</vt:lpstr>
      <vt:lpstr>Hospital Clinical Care Measures</vt:lpstr>
      <vt:lpstr>Stroke Education Plan for Oakhill Hospital Interdisciplinary team Stroke education</vt:lpstr>
      <vt:lpstr>Types of Stroke</vt:lpstr>
      <vt:lpstr>10 Signs and Symptoms of Ischemic Stroke</vt:lpstr>
      <vt:lpstr>Signs and Symptoms of Hemorrhagic Stroke</vt:lpstr>
      <vt:lpstr>When to Activate a Stroke Alert?</vt:lpstr>
      <vt:lpstr>Stroke Alert</vt:lpstr>
      <vt:lpstr>Stroke Teams</vt:lpstr>
      <vt:lpstr>Inpatient Stroke Alert Communication Process</vt:lpstr>
      <vt:lpstr>Stroke Alert Process Steps</vt:lpstr>
      <vt:lpstr>Stroke/TIA Patient Requirements</vt:lpstr>
      <vt:lpstr>Stroke/TIA Patient Requirements Cont’d.</vt:lpstr>
      <vt:lpstr>Stroke Care Elements</vt:lpstr>
      <vt:lpstr>Last Known Well vs. Onset of Symptoms</vt:lpstr>
      <vt:lpstr>Assessment of Blood Glucose for Stroke Patients</vt:lpstr>
      <vt:lpstr>Assessment and Management of Blood Pressure is Important</vt:lpstr>
      <vt:lpstr>Obtaining an Accurate Weight is Important Prior to Giving Tenecteplase</vt:lpstr>
      <vt:lpstr>Dysphagia Screening for Stroke Patients</vt:lpstr>
      <vt:lpstr>VS and Neuro Check Monitoring for Stroke Patients</vt:lpstr>
      <vt:lpstr>Deep Vein Thrombosis Prophylaxis</vt:lpstr>
      <vt:lpstr>Antithrombotic Therapy by the End of Hospital Day-2</vt:lpstr>
      <vt:lpstr>Anticoagulation Therapy for Stroke Patients with A-fib/flutter, Hx. A-fib/flutter or Hx. of Ablations </vt:lpstr>
      <vt:lpstr>Antithrombotic Therapy for Stroke Patients at Discharge</vt:lpstr>
      <vt:lpstr>Statin Therapy for Stroke Patients at Discharge</vt:lpstr>
      <vt:lpstr>Rehab Therapy for Stroke Patients prior Discharge</vt:lpstr>
      <vt:lpstr>Stroke/TIA Risk Factors Education </vt:lpstr>
      <vt:lpstr>Modified Rankin Scale </vt:lpstr>
      <vt:lpstr>Stroke Alert Policy</vt:lpstr>
      <vt:lpstr>Clinical Practice Guidelines</vt:lpstr>
      <vt:lpstr>Nursing staff Stroke resources </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Bishop Kelsey - Nashville</dc:creator>
  <cp:lastModifiedBy>Davis Irina</cp:lastModifiedBy>
  <cp:revision>163</cp:revision>
  <cp:lastPrinted>2022-10-06T18:07:00Z</cp:lastPrinted>
  <dcterms:created xsi:type="dcterms:W3CDTF">2020-10-01T19:59:22Z</dcterms:created>
  <dcterms:modified xsi:type="dcterms:W3CDTF">2023-05-25T15:04:48Z</dcterms:modified>
</cp:coreProperties>
</file>